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p:regular r:id="rId34"/>
      <p:bold r:id="rId35"/>
      <p:italic r:id="rId36"/>
      <p:boldItalic r:id="rId37"/>
    </p:embeddedFont>
    <p:embeddedFont>
      <p:font typeface="Roboto"/>
      <p:regular r:id="rId38"/>
      <p:bold r:id="rId39"/>
      <p:italic r:id="rId40"/>
      <p:boldItalic r:id="rId41"/>
    </p:embeddedFont>
    <p:embeddedFont>
      <p:font typeface="Lato"/>
      <p:regular r:id="rId42"/>
      <p:bold r:id="rId43"/>
      <p:italic r:id="rId44"/>
      <p:boldItalic r:id="rId45"/>
    </p:embeddedFont>
    <p:embeddedFont>
      <p:font typeface="Montserrat"/>
      <p:regular r:id="rId46"/>
      <p:bold r:id="rId47"/>
      <p:italic r:id="rId48"/>
      <p:boldItalic r:id="rId49"/>
    </p:embeddedFont>
    <p:embeddedFont>
      <p:font typeface="Montserrat Medium"/>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Lato-regular.fntdata"/><Relationship Id="rId41" Type="http://schemas.openxmlformats.org/officeDocument/2006/relationships/font" Target="fonts/Roboto-boldItalic.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Montserrat-regular.fntdata"/><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aleway-bold.fntdata"/><Relationship Id="rId34" Type="http://schemas.openxmlformats.org/officeDocument/2006/relationships/font" Target="fonts/Raleway-regular.fntdata"/><Relationship Id="rId37" Type="http://schemas.openxmlformats.org/officeDocument/2006/relationships/font" Target="fonts/Raleway-boldItalic.fntdata"/><Relationship Id="rId36" Type="http://schemas.openxmlformats.org/officeDocument/2006/relationships/font" Target="fonts/Raleway-italic.fntdata"/><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Medium-bold.fntdata"/><Relationship Id="rId50" Type="http://schemas.openxmlformats.org/officeDocument/2006/relationships/font" Target="fonts/MontserratMedium-regular.fntdata"/><Relationship Id="rId53" Type="http://schemas.openxmlformats.org/officeDocument/2006/relationships/font" Target="fonts/MontserratMedium-boldItalic.fntdata"/><Relationship Id="rId52" Type="http://schemas.openxmlformats.org/officeDocument/2006/relationships/font" Target="fonts/MontserratMedium-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inecone.io/learn/sentence-embedding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a4c880594d_8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a4c880594d_8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a4c880594d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a4c880594d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292929"/>
                </a:solidFill>
                <a:highlight>
                  <a:srgbClr val="FFFFFF"/>
                </a:highlight>
                <a:latin typeface="Georgia"/>
                <a:ea typeface="Georgia"/>
                <a:cs typeface="Georgia"/>
                <a:sym typeface="Georgia"/>
              </a:rPr>
              <a:t>LDA  is a technique to map sentences/</a:t>
            </a:r>
            <a:r>
              <a:rPr lang="en">
                <a:solidFill>
                  <a:srgbClr val="292929"/>
                </a:solidFill>
                <a:highlight>
                  <a:srgbClr val="FFFFFF"/>
                </a:highlight>
                <a:latin typeface="Georgia"/>
                <a:ea typeface="Georgia"/>
                <a:cs typeface="Georgia"/>
                <a:sym typeface="Georgia"/>
              </a:rPr>
              <a:t>document</a:t>
            </a:r>
            <a:r>
              <a:rPr lang="en">
                <a:solidFill>
                  <a:srgbClr val="292929"/>
                </a:solidFill>
                <a:highlight>
                  <a:srgbClr val="FFFFFF"/>
                </a:highlight>
                <a:latin typeface="Georgia"/>
                <a:ea typeface="Georgia"/>
                <a:cs typeface="Georgia"/>
                <a:sym typeface="Georgia"/>
              </a:rPr>
              <a:t>  to topics. LDA extracts certain sets of topic according to topic we fed to it.</a:t>
            </a:r>
            <a:endParaRPr>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a:solidFill>
                  <a:srgbClr val="292929"/>
                </a:solidFill>
                <a:highlight>
                  <a:srgbClr val="FFFFFF"/>
                </a:highlight>
                <a:latin typeface="Georgia"/>
                <a:ea typeface="Georgia"/>
                <a:cs typeface="Georgia"/>
                <a:sym typeface="Georgia"/>
              </a:rPr>
              <a:t>LDA assumes that:</a:t>
            </a:r>
            <a:endParaRPr>
              <a:solidFill>
                <a:srgbClr val="292929"/>
              </a:solidFill>
              <a:highlight>
                <a:srgbClr val="FFFFFF"/>
              </a:highlight>
              <a:latin typeface="Georgia"/>
              <a:ea typeface="Georgia"/>
              <a:cs typeface="Georgia"/>
              <a:sym typeface="Georgia"/>
            </a:endParaRPr>
          </a:p>
          <a:p>
            <a:pPr indent="0" lvl="0" marL="749300" rtl="0" algn="l">
              <a:lnSpc>
                <a:spcPct val="115000"/>
              </a:lnSpc>
              <a:spcBef>
                <a:spcPts val="0"/>
              </a:spcBef>
              <a:spcAft>
                <a:spcPts val="0"/>
              </a:spcAft>
              <a:buClr>
                <a:schemeClr val="dk1"/>
              </a:buClr>
              <a:buSzPts val="1100"/>
              <a:buFont typeface="Arial"/>
              <a:buNone/>
            </a:pPr>
            <a:r>
              <a:rPr lang="en" sz="700">
                <a:solidFill>
                  <a:srgbClr val="292929"/>
                </a:solidFill>
                <a:highlight>
                  <a:srgbClr val="FFFFFF"/>
                </a:highlight>
                <a:latin typeface="Times New Roman"/>
                <a:ea typeface="Times New Roman"/>
                <a:cs typeface="Times New Roman"/>
                <a:sym typeface="Times New Roman"/>
              </a:rPr>
              <a:t>·</a:t>
            </a:r>
            <a:r>
              <a:rPr lang="en" sz="400">
                <a:solidFill>
                  <a:srgbClr val="292929"/>
                </a:solidFill>
                <a:highlight>
                  <a:srgbClr val="FFFFFF"/>
                </a:highlight>
                <a:latin typeface="Times New Roman"/>
                <a:ea typeface="Times New Roman"/>
                <a:cs typeface="Times New Roman"/>
                <a:sym typeface="Times New Roman"/>
              </a:rPr>
              <a:t>   	</a:t>
            </a:r>
            <a:r>
              <a:rPr lang="en">
                <a:solidFill>
                  <a:srgbClr val="292929"/>
                </a:solidFill>
                <a:highlight>
                  <a:srgbClr val="FFFFFF"/>
                </a:highlight>
                <a:latin typeface="Georgia"/>
                <a:ea typeface="Georgia"/>
                <a:cs typeface="Georgia"/>
                <a:sym typeface="Georgia"/>
              </a:rPr>
              <a:t>Documents with similar topics use similar groups of words, by searching for groups of words that frequently occur together in documents across the corpus, Latent topics can be found</a:t>
            </a:r>
            <a:endParaRPr>
              <a:solidFill>
                <a:srgbClr val="292929"/>
              </a:solidFill>
              <a:highlight>
                <a:srgbClr val="FFFFFF"/>
              </a:highlight>
              <a:latin typeface="Georgia"/>
              <a:ea typeface="Georgia"/>
              <a:cs typeface="Georgia"/>
              <a:sym typeface="Georgia"/>
            </a:endParaRPr>
          </a:p>
          <a:p>
            <a:pPr indent="0" lvl="0" marL="749300" rtl="0" algn="l">
              <a:lnSpc>
                <a:spcPct val="115000"/>
              </a:lnSpc>
              <a:spcBef>
                <a:spcPts val="0"/>
              </a:spcBef>
              <a:spcAft>
                <a:spcPts val="0"/>
              </a:spcAft>
              <a:buClr>
                <a:schemeClr val="dk1"/>
              </a:buClr>
              <a:buSzPts val="1100"/>
              <a:buFont typeface="Arial"/>
              <a:buNone/>
            </a:pPr>
            <a:r>
              <a:rPr lang="en" sz="700">
                <a:solidFill>
                  <a:srgbClr val="292929"/>
                </a:solidFill>
                <a:highlight>
                  <a:srgbClr val="FFFFFF"/>
                </a:highlight>
                <a:latin typeface="Times New Roman"/>
                <a:ea typeface="Times New Roman"/>
                <a:cs typeface="Times New Roman"/>
                <a:sym typeface="Times New Roman"/>
              </a:rPr>
              <a:t>·</a:t>
            </a:r>
            <a:r>
              <a:rPr lang="en" sz="400">
                <a:solidFill>
                  <a:srgbClr val="292929"/>
                </a:solidFill>
                <a:highlight>
                  <a:srgbClr val="FFFFFF"/>
                </a:highlight>
                <a:latin typeface="Times New Roman"/>
                <a:ea typeface="Times New Roman"/>
                <a:cs typeface="Times New Roman"/>
                <a:sym typeface="Times New Roman"/>
              </a:rPr>
              <a:t>   	</a:t>
            </a:r>
            <a:r>
              <a:rPr lang="en">
                <a:solidFill>
                  <a:srgbClr val="292929"/>
                </a:solidFill>
                <a:highlight>
                  <a:srgbClr val="FFFFFF"/>
                </a:highlight>
                <a:latin typeface="Georgia"/>
                <a:ea typeface="Georgia"/>
                <a:cs typeface="Georgia"/>
                <a:sym typeface="Georgia"/>
              </a:rPr>
              <a:t>Documents are probability distributions over latent topics which signifies certain document will contain more words of a specific topic.</a:t>
            </a:r>
            <a:endParaRPr>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a4c880594d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a4c880594d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a4c880594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a4c880594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a4c880594d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a4c880594d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bar, frequency of give word for a topic, I have chose topic 2 and you can see the frequency of words compared to the overall </a:t>
            </a:r>
            <a:r>
              <a:rPr lang="en"/>
              <a:t>frequency</a:t>
            </a:r>
            <a:r>
              <a:rPr lang="en"/>
              <a:t> of words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a4c880594d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a4c880594d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a4c880594d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a4c880594d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a4c880594d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a4c880594d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a4c880594d_5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a4c880594d_5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a4c880594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a4c880594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a4c880594d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a4c880594d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a4c880594d_5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a4c880594d_5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a4c880594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a4c880594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700"/>
              </a:spcBef>
              <a:spcAft>
                <a:spcPts val="0"/>
              </a:spcAft>
              <a:buNone/>
            </a:pPr>
            <a:r>
              <a:rPr lang="en" sz="1200">
                <a:solidFill>
                  <a:schemeClr val="dk1"/>
                </a:solidFill>
              </a:rPr>
              <a:t>BERTopic is another topic modeling technique that leverages transformers and c-TF-IDF to create dense clusters allowing for easily interpretable topics whilst keeping important words in the topic descriptions. There are four key components used in BERTopic - A transformer embedding model, UMAP dimensionality reduction, HDBSCAN clustering, Cluster tagging using c-TF-IDF</a:t>
            </a:r>
            <a:endParaRPr sz="1200">
              <a:solidFill>
                <a:schemeClr val="dk1"/>
              </a:solidFill>
            </a:endParaRPr>
          </a:p>
          <a:p>
            <a:pPr indent="0" lvl="0" marL="0" rtl="0" algn="l">
              <a:lnSpc>
                <a:spcPct val="115000"/>
              </a:lnSpc>
              <a:spcBef>
                <a:spcPts val="2700"/>
              </a:spcBef>
              <a:spcAft>
                <a:spcPts val="0"/>
              </a:spcAft>
              <a:buNone/>
            </a:pPr>
            <a:r>
              <a:t/>
            </a:r>
            <a:endParaRPr sz="18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a4c880594d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a4c880594d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highlight>
                  <a:schemeClr val="lt1"/>
                </a:highlight>
              </a:rPr>
              <a:t>So, the document embedding will convert documents into vector representations and </a:t>
            </a:r>
            <a:r>
              <a:rPr lang="en" sz="1400">
                <a:solidFill>
                  <a:schemeClr val="dk1"/>
                </a:solidFill>
                <a:highlight>
                  <a:schemeClr val="lt1"/>
                </a:highlight>
              </a:rPr>
              <a:t>BERTopic supports several libraries for encoding the text to dense vector embedding like Hugging face, Flair, Spacy and genism and sentence transformers. We have used sentence transformers in our case as it </a:t>
            </a:r>
            <a:r>
              <a:rPr lang="en" sz="1400">
                <a:solidFill>
                  <a:schemeClr val="dk1"/>
                </a:solidFill>
                <a:highlight>
                  <a:srgbClr val="FFFFFF"/>
                </a:highlight>
              </a:rPr>
              <a:t>provides the most extensive library of high-performing </a:t>
            </a:r>
            <a:r>
              <a:rPr lang="en" sz="1400" u="sng">
                <a:solidFill>
                  <a:schemeClr val="hlink"/>
                </a:solidFill>
                <a:highlight>
                  <a:srgbClr val="FFFFFF"/>
                </a:highlight>
                <a:hlinkClick r:id="rId2"/>
              </a:rPr>
              <a:t>sentence embedding models</a:t>
            </a:r>
            <a:r>
              <a:rPr lang="en" sz="1400">
                <a:solidFill>
                  <a:schemeClr val="dk1"/>
                </a:solidFill>
                <a:highlight>
                  <a:srgbClr val="FFFFFF"/>
                </a:highlight>
              </a:rPr>
              <a:t>. It’s also default in case of bert topic</a:t>
            </a:r>
            <a:endParaRPr sz="300">
              <a:solidFill>
                <a:schemeClr val="dk1"/>
              </a:solidFill>
            </a:endParaRPr>
          </a:p>
          <a:p>
            <a:pPr indent="0" lvl="0" marL="0" rtl="0" algn="l">
              <a:spcBef>
                <a:spcPts val="0"/>
              </a:spcBef>
              <a:spcAft>
                <a:spcPts val="0"/>
              </a:spcAft>
              <a:buNone/>
            </a:pPr>
            <a:r>
              <a:t/>
            </a:r>
            <a:endParaRPr sz="1400">
              <a:solidFill>
                <a:schemeClr val="dk1"/>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a4c880594d_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a4c880594d_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FFFFFF"/>
                </a:highlight>
              </a:rPr>
              <a:t>After building our embeddings, BERTopic compresses them into a lower-dimensional space for which it uses Umap : Non-linear dimensional reduction,which  preserves both local and most of the global structure. </a:t>
            </a:r>
            <a:endParaRPr sz="1300">
              <a:solidFill>
                <a:schemeClr val="dk1"/>
              </a:solidFill>
              <a:highlight>
                <a:srgbClr val="FFFFFF"/>
              </a:highlight>
            </a:endParaRPr>
          </a:p>
          <a:p>
            <a:pPr indent="0" lvl="0" marL="0" rtl="0" algn="l">
              <a:spcBef>
                <a:spcPts val="0"/>
              </a:spcBef>
              <a:spcAft>
                <a:spcPts val="0"/>
              </a:spcAft>
              <a:buNone/>
            </a:pPr>
            <a:r>
              <a:rPr lang="en" sz="1300">
                <a:solidFill>
                  <a:schemeClr val="dk1"/>
                </a:solidFill>
                <a:highlight>
                  <a:srgbClr val="FFFFFF"/>
                </a:highlight>
              </a:rPr>
              <a:t>The next step is to run a clustering model</a:t>
            </a:r>
            <a:endParaRPr sz="1300">
              <a:solidFill>
                <a:schemeClr val="dk1"/>
              </a:solidFill>
              <a:highlight>
                <a:srgbClr val="FFFFFF"/>
              </a:highlight>
            </a:endParaRPr>
          </a:p>
          <a:p>
            <a:pPr indent="0" lvl="0" marL="0" rtl="0" algn="l">
              <a:spcBef>
                <a:spcPts val="0"/>
              </a:spcBef>
              <a:spcAft>
                <a:spcPts val="0"/>
              </a:spcAft>
              <a:buNone/>
            </a:pPr>
            <a:r>
              <a:rPr lang="en" sz="1300">
                <a:solidFill>
                  <a:schemeClr val="dk1"/>
                </a:solidFill>
                <a:highlight>
                  <a:srgbClr val="FFFFFF"/>
                </a:highlight>
              </a:rPr>
              <a:t>HDBSCAN is a hierarchical, density-based method. Meaning we can benefit from the easier tuning and visualization of hierarchical data, handle irregular cluster shapes, </a:t>
            </a:r>
            <a:r>
              <a:rPr i="1" lang="en" sz="1300">
                <a:solidFill>
                  <a:schemeClr val="dk1"/>
                </a:solidFill>
                <a:highlight>
                  <a:srgbClr val="FFFFFF"/>
                </a:highlight>
              </a:rPr>
              <a:t>and</a:t>
            </a:r>
            <a:r>
              <a:rPr lang="en" sz="1300">
                <a:solidFill>
                  <a:schemeClr val="dk1"/>
                </a:solidFill>
                <a:highlight>
                  <a:srgbClr val="FFFFFF"/>
                </a:highlight>
              </a:rPr>
              <a:t> identify outliers.It also </a:t>
            </a:r>
            <a:r>
              <a:rPr lang="en" sz="1300">
                <a:solidFill>
                  <a:schemeClr val="dk1"/>
                </a:solidFill>
                <a:highlight>
                  <a:srgbClr val="FFFFFF"/>
                </a:highlight>
              </a:rPr>
              <a:t>determines the no of clusters automatically</a:t>
            </a:r>
            <a:endParaRPr sz="800">
              <a:solidFill>
                <a:schemeClr val="dk1"/>
              </a:solidFill>
              <a:highlight>
                <a:srgbClr val="FFFFFF"/>
              </a:highlight>
            </a:endParaRPr>
          </a:p>
          <a:p>
            <a:pPr indent="0" lvl="0" marL="0" rtl="0" algn="l">
              <a:spcBef>
                <a:spcPts val="0"/>
              </a:spcBef>
              <a:spcAft>
                <a:spcPts val="0"/>
              </a:spcAft>
              <a:buNone/>
            </a:pPr>
            <a:r>
              <a:t/>
            </a:r>
            <a:endParaRPr sz="1300">
              <a:solidFill>
                <a:schemeClr val="dk1"/>
              </a:solidFill>
              <a:highlight>
                <a:srgbClr val="FFFFFF"/>
              </a:highlight>
            </a:endParaRPr>
          </a:p>
          <a:p>
            <a:pPr indent="0" lvl="0" marL="0" rtl="0" algn="l">
              <a:spcBef>
                <a:spcPts val="0"/>
              </a:spcBef>
              <a:spcAft>
                <a:spcPts val="0"/>
              </a:spcAft>
              <a:buNone/>
            </a:pPr>
            <a:r>
              <a:t/>
            </a:r>
            <a:endParaRPr sz="1300">
              <a:solidFill>
                <a:schemeClr val="dk1"/>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a4c880594d_8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a4c880594d_8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final step in BERTopic is extracting topics for each of our clusters. To do this, BERTopic uses a modified version of TF-IDF called c-TF-IDF.</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TF-IDF is a popular technique for identifying the most relevant “documents” given a term or set of terms. c-TF-IDF turns this on its head by finding the most relevant terms given all of the “documents” within a cluster.</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a59fc3d13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a59fc3d13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Similarly, </a:t>
            </a:r>
            <a:r>
              <a:rPr lang="en">
                <a:solidFill>
                  <a:schemeClr val="dk1"/>
                </a:solidFill>
              </a:rPr>
              <a:t>We ran the bert topic modeling on 100k reviews with rating &lt;  2(negative reviews) and the results show few of the topics which were determined and for each topic we have top 8 words based on their c- tfidf scores.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a4c880594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a4c880594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ran the bert topic modeling on 100k reviews with rating &gt; 4(positive reviews) and the results show few of the topics which were determined and for each topic we have top 8 words based on their c- tfidf scores. </a:t>
            </a:r>
            <a:r>
              <a:rPr lang="en" sz="1200">
                <a:solidFill>
                  <a:srgbClr val="292929"/>
                </a:solidFill>
                <a:highlight>
                  <a:srgbClr val="FFFFFF"/>
                </a:highlight>
                <a:latin typeface="Georgia"/>
                <a:ea typeface="Georgia"/>
                <a:cs typeface="Georgia"/>
                <a:sym typeface="Georgia"/>
              </a:rPr>
              <a:t>The length of the bar represents the score of the keyword. A longer bar means higher importance for the topic.</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8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b1f06b42d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b1f06b42d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Similarly, </a:t>
            </a:r>
            <a:r>
              <a:rPr lang="en">
                <a:solidFill>
                  <a:schemeClr val="dk1"/>
                </a:solidFill>
              </a:rPr>
              <a:t>We ran the bert topic modeling on 100k reviews with rating &lt;  2(negative reviews) and the results show few of the topics which were determined and for each topic we have top 8 words based on their c- tfidf scores.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a4c880594d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a4c880594d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a4c880594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a4c880594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a4c880594d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a4c880594d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a4c88059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a4c880594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a4c880594d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a4c880594d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a4c880594d_8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a4c880594d_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Montserrat"/>
                <a:ea typeface="Montserrat"/>
                <a:cs typeface="Montserrat"/>
                <a:sym typeface="Montserrat"/>
              </a:rPr>
              <a:t> </a:t>
            </a:r>
            <a:r>
              <a:rPr lang="en" sz="1150">
                <a:solidFill>
                  <a:srgbClr val="051E50"/>
                </a:solidFill>
                <a:highlight>
                  <a:srgbClr val="F8F9FA"/>
                </a:highlight>
                <a:latin typeface="Montserrat"/>
                <a:ea typeface="Montserrat"/>
                <a:cs typeface="Montserrat"/>
                <a:sym typeface="Montserrat"/>
              </a:rPr>
              <a:t>Stopwords</a:t>
            </a:r>
            <a:r>
              <a:rPr lang="en" sz="1200">
                <a:solidFill>
                  <a:schemeClr val="dk1"/>
                </a:solidFill>
                <a:highlight>
                  <a:srgbClr val="FFFFFF"/>
                </a:highlight>
                <a:latin typeface="Montserrat"/>
                <a:ea typeface="Montserrat"/>
                <a:cs typeface="Montserrat"/>
                <a:sym typeface="Montserrat"/>
              </a:rPr>
              <a:t> from NLTK and spacy’s </a:t>
            </a:r>
            <a:r>
              <a:rPr b="1" lang="en" sz="1150">
                <a:solidFill>
                  <a:srgbClr val="051E50"/>
                </a:solidFill>
                <a:highlight>
                  <a:srgbClr val="F8F9FA"/>
                </a:highlight>
                <a:latin typeface="Montserrat"/>
                <a:ea typeface="Montserrat"/>
                <a:cs typeface="Montserrat"/>
                <a:sym typeface="Montserrat"/>
              </a:rPr>
              <a:t>en</a:t>
            </a:r>
            <a:r>
              <a:rPr lang="en" sz="1200">
                <a:solidFill>
                  <a:schemeClr val="dk1"/>
                </a:solidFill>
                <a:highlight>
                  <a:srgbClr val="FFFFFF"/>
                </a:highlight>
                <a:latin typeface="Montserrat"/>
                <a:ea typeface="Montserrat"/>
                <a:cs typeface="Montserrat"/>
                <a:sym typeface="Montserrat"/>
              </a:rPr>
              <a:t> model for text pre-processing. Later, we will be using the spacy model for lemmatization.</a:t>
            </a:r>
            <a:endParaRPr>
              <a:latin typeface="Montserrat"/>
              <a:ea typeface="Montserrat"/>
              <a:cs typeface="Montserrat"/>
              <a:sym typeface="Montserra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a4c880594d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a4c880594d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a4c880594d_8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a4c880594d_8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29.jpg"/><Relationship Id="rId5" Type="http://schemas.openxmlformats.org/officeDocument/2006/relationships/image" Target="../media/image2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ww.analyticsvidhya.com/blog/2016/08/beginners-guide-to-topic-modeling-in-python/" TargetMode="External"/><Relationship Id="rId4" Type="http://schemas.openxmlformats.org/officeDocument/2006/relationships/hyperlink" Target="https://www.freepik.com/" TargetMode="External"/><Relationship Id="rId5" Type="http://schemas.openxmlformats.org/officeDocument/2006/relationships/hyperlink" Target="https://medium.com/analytics-vidhya/latent-dirichelt-allocation-1ec8729589d4" TargetMode="External"/><Relationship Id="rId6" Type="http://schemas.openxmlformats.org/officeDocument/2006/relationships/hyperlink" Target="https://medium.com/grabngoinfo/topic-modeling-with-deep-learning-using-python-bertopic-cf91f5676504" TargetMode="External"/><Relationship Id="rId7" Type="http://schemas.openxmlformats.org/officeDocument/2006/relationships/hyperlink" Target="https://maartengr.github.io/BERTopic/index.html" TargetMode="External"/><Relationship Id="rId8" Type="http://schemas.openxmlformats.org/officeDocument/2006/relationships/hyperlink" Target="https://towardsdatascience.com/topic-modeling-with-nlp-on-amazon-reviews-an-application-of-latent-dirichlet-allocation-lda-ae42a4c8b36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hyperlink" Target="http://jmcauley.ucsd.edu/data/amazon/link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lin ang="5400012" scaled="0"/>
        </a:gradFill>
      </p:bgPr>
    </p:bg>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90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990"/>
              <a:buNone/>
            </a:pPr>
            <a:r>
              <a:rPr lang="en" sz="4080">
                <a:latin typeface="Montserrat"/>
                <a:ea typeface="Montserrat"/>
                <a:cs typeface="Montserrat"/>
                <a:sym typeface="Montserrat"/>
              </a:rPr>
              <a:t>Topic Modeling </a:t>
            </a:r>
            <a:endParaRPr sz="4080">
              <a:latin typeface="Montserrat"/>
              <a:ea typeface="Montserrat"/>
              <a:cs typeface="Montserrat"/>
              <a:sym typeface="Montserrat"/>
            </a:endParaRPr>
          </a:p>
          <a:p>
            <a:pPr indent="0" lvl="0" marL="0" rtl="0" algn="r">
              <a:spcBef>
                <a:spcPts val="0"/>
              </a:spcBef>
              <a:spcAft>
                <a:spcPts val="0"/>
              </a:spcAft>
              <a:buSzPts val="990"/>
              <a:buNone/>
            </a:pPr>
            <a:r>
              <a:rPr lang="en" sz="4080">
                <a:latin typeface="Montserrat"/>
                <a:ea typeface="Montserrat"/>
                <a:cs typeface="Montserrat"/>
                <a:sym typeface="Montserrat"/>
              </a:rPr>
              <a:t>on </a:t>
            </a:r>
            <a:endParaRPr sz="4080">
              <a:latin typeface="Montserrat"/>
              <a:ea typeface="Montserrat"/>
              <a:cs typeface="Montserrat"/>
              <a:sym typeface="Montserrat"/>
            </a:endParaRPr>
          </a:p>
          <a:p>
            <a:pPr indent="0" lvl="0" marL="0" rtl="0" algn="r">
              <a:spcBef>
                <a:spcPts val="0"/>
              </a:spcBef>
              <a:spcAft>
                <a:spcPts val="0"/>
              </a:spcAft>
              <a:buSzPts val="990"/>
              <a:buNone/>
            </a:pPr>
            <a:r>
              <a:rPr lang="en" sz="4080">
                <a:latin typeface="Montserrat"/>
                <a:ea typeface="Montserrat"/>
                <a:cs typeface="Montserrat"/>
                <a:sym typeface="Montserrat"/>
              </a:rPr>
              <a:t>Amazon Fashion Reviews</a:t>
            </a:r>
            <a:endParaRPr sz="4080">
              <a:latin typeface="Montserrat"/>
              <a:ea typeface="Montserrat"/>
              <a:cs typeface="Montserrat"/>
              <a:sym typeface="Montserrat"/>
            </a:endParaRPr>
          </a:p>
        </p:txBody>
      </p:sp>
      <p:sp>
        <p:nvSpPr>
          <p:cNvPr id="87" name="Google Shape;87;p13"/>
          <p:cNvSpPr txBox="1"/>
          <p:nvPr>
            <p:ph idx="1" type="subTitle"/>
          </p:nvPr>
        </p:nvSpPr>
        <p:spPr>
          <a:xfrm>
            <a:off x="3121350" y="4032100"/>
            <a:ext cx="5558400" cy="5412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Team </a:t>
            </a:r>
            <a:r>
              <a:rPr lang="en"/>
              <a:t>: </a:t>
            </a:r>
            <a:r>
              <a:rPr lang="en"/>
              <a:t>Ailin Sun, </a:t>
            </a:r>
            <a:r>
              <a:rPr lang="en"/>
              <a:t>Ankitha Shetty, Jhaanvi Golani, Sandra Joseph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type="title"/>
          </p:nvPr>
        </p:nvSpPr>
        <p:spPr>
          <a:xfrm>
            <a:off x="646350" y="552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Negative Reviews</a:t>
            </a:r>
            <a:endParaRPr>
              <a:latin typeface="Montserrat"/>
              <a:ea typeface="Montserrat"/>
              <a:cs typeface="Montserrat"/>
              <a:sym typeface="Montserrat"/>
            </a:endParaRPr>
          </a:p>
        </p:txBody>
      </p:sp>
      <p:pic>
        <p:nvPicPr>
          <p:cNvPr id="164" name="Google Shape;164;p22"/>
          <p:cNvPicPr preferRelativeResize="0"/>
          <p:nvPr/>
        </p:nvPicPr>
        <p:blipFill>
          <a:blip r:embed="rId3">
            <a:alphaModFix/>
          </a:blip>
          <a:stretch>
            <a:fillRect/>
          </a:stretch>
        </p:blipFill>
        <p:spPr>
          <a:xfrm>
            <a:off x="874225" y="1284125"/>
            <a:ext cx="7176926" cy="3556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latin typeface="Montserrat"/>
                <a:ea typeface="Montserrat"/>
                <a:cs typeface="Montserrat"/>
                <a:sym typeface="Montserrat"/>
              </a:rPr>
              <a:t>What is LDA?</a:t>
            </a:r>
            <a:endParaRPr>
              <a:solidFill>
                <a:srgbClr val="000000"/>
              </a:solidFill>
              <a:latin typeface="Montserrat"/>
              <a:ea typeface="Montserrat"/>
              <a:cs typeface="Montserrat"/>
              <a:sym typeface="Montserrat"/>
            </a:endParaRPr>
          </a:p>
        </p:txBody>
      </p:sp>
      <p:sp>
        <p:nvSpPr>
          <p:cNvPr id="170" name="Google Shape;170;p23"/>
          <p:cNvSpPr txBox="1"/>
          <p:nvPr>
            <p:ph idx="1" type="body"/>
          </p:nvPr>
        </p:nvSpPr>
        <p:spPr>
          <a:xfrm>
            <a:off x="729450" y="1973100"/>
            <a:ext cx="7688700" cy="94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rgbClr val="666666"/>
                </a:solidFill>
                <a:highlight>
                  <a:srgbClr val="FFFFFF"/>
                </a:highlight>
                <a:latin typeface="Montserrat"/>
                <a:ea typeface="Montserrat"/>
                <a:cs typeface="Montserrat"/>
                <a:sym typeface="Montserrat"/>
              </a:rPr>
              <a:t>Latent Dirichlet Allocation is a a topic modelling technique which uses Dirichlet distribution to find topics for each document model and words for each topic model</a:t>
            </a:r>
            <a:r>
              <a:rPr lang="en" sz="1500">
                <a:solidFill>
                  <a:srgbClr val="666666"/>
                </a:solidFill>
                <a:highlight>
                  <a:srgbClr val="FFFFFF"/>
                </a:highlight>
                <a:latin typeface="Montserrat"/>
                <a:ea typeface="Montserrat"/>
                <a:cs typeface="Montserrat"/>
                <a:sym typeface="Montserrat"/>
              </a:rPr>
              <a:t>.</a:t>
            </a:r>
            <a:endParaRPr sz="1500">
              <a:solidFill>
                <a:srgbClr val="666666"/>
              </a:solidFill>
              <a:highlight>
                <a:srgbClr val="FFFFFF"/>
              </a:highlight>
              <a:latin typeface="Montserrat"/>
              <a:ea typeface="Montserrat"/>
              <a:cs typeface="Montserrat"/>
              <a:sym typeface="Montserrat"/>
            </a:endParaRPr>
          </a:p>
        </p:txBody>
      </p:sp>
      <p:sp>
        <p:nvSpPr>
          <p:cNvPr id="171" name="Google Shape;171;p23"/>
          <p:cNvSpPr txBox="1"/>
          <p:nvPr/>
        </p:nvSpPr>
        <p:spPr>
          <a:xfrm>
            <a:off x="782225" y="3073625"/>
            <a:ext cx="5318400" cy="136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rgbClr val="666666"/>
                </a:solidFill>
                <a:highlight>
                  <a:srgbClr val="FFFFFF"/>
                </a:highlight>
                <a:latin typeface="Montserrat"/>
                <a:ea typeface="Montserrat"/>
                <a:cs typeface="Montserrat"/>
                <a:sym typeface="Montserrat"/>
              </a:rPr>
              <a:t>Two important notes:</a:t>
            </a:r>
            <a:endParaRPr sz="1500">
              <a:solidFill>
                <a:srgbClr val="666666"/>
              </a:solidFill>
              <a:highlight>
                <a:srgbClr val="FFFFFF"/>
              </a:highlight>
              <a:latin typeface="Montserrat"/>
              <a:ea typeface="Montserrat"/>
              <a:cs typeface="Montserrat"/>
              <a:sym typeface="Montserrat"/>
            </a:endParaRPr>
          </a:p>
          <a:p>
            <a:pPr indent="-323850" lvl="0" marL="457200" rtl="0" algn="l">
              <a:lnSpc>
                <a:spcPct val="115000"/>
              </a:lnSpc>
              <a:spcBef>
                <a:spcPts val="1200"/>
              </a:spcBef>
              <a:spcAft>
                <a:spcPts val="0"/>
              </a:spcAft>
              <a:buClr>
                <a:srgbClr val="666666"/>
              </a:buClr>
              <a:buSzPts val="1500"/>
              <a:buFont typeface="Montserrat"/>
              <a:buChar char="●"/>
            </a:pPr>
            <a:r>
              <a:rPr lang="en" sz="1500">
                <a:solidFill>
                  <a:srgbClr val="666666"/>
                </a:solidFill>
                <a:highlight>
                  <a:srgbClr val="FFFFFF"/>
                </a:highlight>
                <a:latin typeface="Montserrat"/>
                <a:ea typeface="Montserrat"/>
                <a:cs typeface="Montserrat"/>
                <a:sym typeface="Montserrat"/>
              </a:rPr>
              <a:t>The users must decide on amount of topics present in the document</a:t>
            </a:r>
            <a:endParaRPr sz="1500">
              <a:solidFill>
                <a:srgbClr val="666666"/>
              </a:solidFill>
              <a:highlight>
                <a:srgbClr val="FFFFFF"/>
              </a:highlight>
              <a:latin typeface="Montserrat"/>
              <a:ea typeface="Montserrat"/>
              <a:cs typeface="Montserrat"/>
              <a:sym typeface="Montserrat"/>
            </a:endParaRPr>
          </a:p>
          <a:p>
            <a:pPr indent="-323850" lvl="0" marL="457200" rtl="0" algn="l">
              <a:lnSpc>
                <a:spcPct val="115000"/>
              </a:lnSpc>
              <a:spcBef>
                <a:spcPts val="0"/>
              </a:spcBef>
              <a:spcAft>
                <a:spcPts val="0"/>
              </a:spcAft>
              <a:buClr>
                <a:srgbClr val="666666"/>
              </a:buClr>
              <a:buSzPts val="1500"/>
              <a:buFont typeface="Montserrat"/>
              <a:buChar char="●"/>
            </a:pPr>
            <a:r>
              <a:rPr lang="en" sz="1500">
                <a:solidFill>
                  <a:srgbClr val="666666"/>
                </a:solidFill>
                <a:highlight>
                  <a:srgbClr val="FFFFFF"/>
                </a:highlight>
                <a:latin typeface="Montserrat"/>
                <a:ea typeface="Montserrat"/>
                <a:cs typeface="Montserrat"/>
                <a:sym typeface="Montserrat"/>
              </a:rPr>
              <a:t>The user must interpret what the topics are</a:t>
            </a:r>
            <a:endParaRPr>
              <a:latin typeface="Lato"/>
              <a:ea typeface="Lato"/>
              <a:cs typeface="Lato"/>
              <a:sym typeface="Lato"/>
            </a:endParaRPr>
          </a:p>
        </p:txBody>
      </p:sp>
      <p:pic>
        <p:nvPicPr>
          <p:cNvPr id="172" name="Google Shape;172;p23"/>
          <p:cNvPicPr preferRelativeResize="0"/>
          <p:nvPr/>
        </p:nvPicPr>
        <p:blipFill>
          <a:blip r:embed="rId3">
            <a:alphaModFix/>
          </a:blip>
          <a:stretch>
            <a:fillRect/>
          </a:stretch>
        </p:blipFill>
        <p:spPr>
          <a:xfrm>
            <a:off x="7319825" y="3222000"/>
            <a:ext cx="1819125" cy="1921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22222"/>
                </a:solidFill>
                <a:latin typeface="Montserrat"/>
                <a:ea typeface="Montserrat"/>
                <a:cs typeface="Montserrat"/>
                <a:sym typeface="Montserrat"/>
              </a:rPr>
              <a:t>LDA- </a:t>
            </a:r>
            <a:r>
              <a:rPr lang="en">
                <a:solidFill>
                  <a:srgbClr val="222222"/>
                </a:solidFill>
                <a:latin typeface="Montserrat"/>
                <a:ea typeface="Montserrat"/>
                <a:cs typeface="Montserrat"/>
                <a:sym typeface="Montserrat"/>
              </a:rPr>
              <a:t>Steps in creating model</a:t>
            </a:r>
            <a:endParaRPr>
              <a:solidFill>
                <a:srgbClr val="222222"/>
              </a:solidFill>
              <a:latin typeface="Montserrat"/>
              <a:ea typeface="Montserrat"/>
              <a:cs typeface="Montserrat"/>
              <a:sym typeface="Montserrat"/>
            </a:endParaRPr>
          </a:p>
        </p:txBody>
      </p:sp>
      <p:sp>
        <p:nvSpPr>
          <p:cNvPr id="178" name="Google Shape;178;p24"/>
          <p:cNvSpPr txBox="1"/>
          <p:nvPr>
            <p:ph idx="1" type="body"/>
          </p:nvPr>
        </p:nvSpPr>
        <p:spPr>
          <a:xfrm>
            <a:off x="727650" y="2038900"/>
            <a:ext cx="7688700" cy="2458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600"/>
              </a:spcBef>
              <a:spcAft>
                <a:spcPts val="0"/>
              </a:spcAft>
              <a:buNone/>
            </a:pPr>
            <a:r>
              <a:rPr lang="en" sz="1500">
                <a:solidFill>
                  <a:srgbClr val="666666"/>
                </a:solidFill>
                <a:latin typeface="Montserrat"/>
                <a:ea typeface="Montserrat"/>
                <a:cs typeface="Montserrat"/>
                <a:sym typeface="Montserrat"/>
              </a:rPr>
              <a:t>To use a topic modeling technique, you need to provide</a:t>
            </a:r>
            <a:endParaRPr sz="1500">
              <a:solidFill>
                <a:srgbClr val="666666"/>
              </a:solidFill>
              <a:latin typeface="Montserrat"/>
              <a:ea typeface="Montserrat"/>
              <a:cs typeface="Montserrat"/>
              <a:sym typeface="Montserrat"/>
            </a:endParaRPr>
          </a:p>
          <a:p>
            <a:pPr indent="0" lvl="0" marL="0" marR="0" rtl="0" algn="l">
              <a:lnSpc>
                <a:spcPct val="115000"/>
              </a:lnSpc>
              <a:spcBef>
                <a:spcPts val="1200"/>
              </a:spcBef>
              <a:spcAft>
                <a:spcPts val="0"/>
              </a:spcAft>
              <a:buNone/>
            </a:pPr>
            <a:r>
              <a:rPr lang="en" sz="1500">
                <a:solidFill>
                  <a:srgbClr val="666666"/>
                </a:solidFill>
                <a:latin typeface="Montserrat"/>
                <a:ea typeface="Montserrat"/>
                <a:cs typeface="Montserrat"/>
                <a:sym typeface="Montserrat"/>
              </a:rPr>
              <a:t>(1) a document-term matrix and</a:t>
            </a:r>
            <a:endParaRPr sz="1500">
              <a:solidFill>
                <a:srgbClr val="666666"/>
              </a:solidFill>
              <a:latin typeface="Montserrat"/>
              <a:ea typeface="Montserrat"/>
              <a:cs typeface="Montserrat"/>
              <a:sym typeface="Montserrat"/>
            </a:endParaRPr>
          </a:p>
          <a:p>
            <a:pPr indent="0" lvl="0" marL="0" marR="0" rtl="0" algn="l">
              <a:lnSpc>
                <a:spcPct val="115000"/>
              </a:lnSpc>
              <a:spcBef>
                <a:spcPts val="1200"/>
              </a:spcBef>
              <a:spcAft>
                <a:spcPts val="0"/>
              </a:spcAft>
              <a:buNone/>
            </a:pPr>
            <a:r>
              <a:rPr lang="en" sz="1500">
                <a:solidFill>
                  <a:srgbClr val="666666"/>
                </a:solidFill>
                <a:latin typeface="Montserrat"/>
                <a:ea typeface="Montserrat"/>
                <a:cs typeface="Montserrat"/>
                <a:sym typeface="Montserrat"/>
              </a:rPr>
              <a:t>(2) the number of topics you would like the algorithm to pick up.</a:t>
            </a:r>
            <a:endParaRPr sz="1500">
              <a:solidFill>
                <a:srgbClr val="666666"/>
              </a:solidFill>
              <a:latin typeface="Montserrat"/>
              <a:ea typeface="Montserrat"/>
              <a:cs typeface="Montserrat"/>
              <a:sym typeface="Montserrat"/>
            </a:endParaRPr>
          </a:p>
          <a:p>
            <a:pPr indent="0" lvl="0" marL="0" marR="0" rtl="0" algn="l">
              <a:lnSpc>
                <a:spcPct val="115000"/>
              </a:lnSpc>
              <a:spcBef>
                <a:spcPts val="1200"/>
              </a:spcBef>
              <a:spcAft>
                <a:spcPts val="0"/>
              </a:spcAft>
              <a:buNone/>
            </a:pPr>
            <a:r>
              <a:rPr lang="en" sz="1500">
                <a:solidFill>
                  <a:srgbClr val="666666"/>
                </a:solidFill>
                <a:latin typeface="Montserrat"/>
                <a:ea typeface="Montserrat"/>
                <a:cs typeface="Montserrat"/>
                <a:sym typeface="Montserrat"/>
              </a:rPr>
              <a:t>Once the modeling(gensim version) technique is applied, interpret the results and see if the mix of words in each topic make sense. Visualize using PyLDAvis.</a:t>
            </a:r>
            <a:endParaRPr b="1" sz="1950">
              <a:solidFill>
                <a:srgbClr val="363636"/>
              </a:solidFill>
              <a:highlight>
                <a:srgbClr val="FFFFFF"/>
              </a:highlight>
              <a:latin typeface="Roboto"/>
              <a:ea typeface="Roboto"/>
              <a:cs typeface="Roboto"/>
              <a:sym typeface="Roboto"/>
            </a:endParaRPr>
          </a:p>
          <a:p>
            <a:pPr indent="0" lvl="0" marL="0" marR="0" rtl="0" algn="l">
              <a:lnSpc>
                <a:spcPct val="115000"/>
              </a:lnSpc>
              <a:spcBef>
                <a:spcPts val="1200"/>
              </a:spcBef>
              <a:spcAft>
                <a:spcPts val="0"/>
              </a:spcAft>
              <a:buNone/>
            </a:pPr>
            <a:r>
              <a:t/>
            </a:r>
            <a:endParaRPr sz="1500">
              <a:solidFill>
                <a:srgbClr val="666666"/>
              </a:solidFill>
              <a:latin typeface="Montserrat"/>
              <a:ea typeface="Montserrat"/>
              <a:cs typeface="Montserrat"/>
              <a:sym typeface="Montserrat"/>
            </a:endParaRPr>
          </a:p>
          <a:p>
            <a:pPr indent="0" lvl="0" marL="0" rtl="0" algn="l">
              <a:spcBef>
                <a:spcPts val="1200"/>
              </a:spcBef>
              <a:spcAft>
                <a:spcPts val="1200"/>
              </a:spcAft>
              <a:buNone/>
            </a:pPr>
            <a:r>
              <a:t/>
            </a:r>
            <a:endParaRPr sz="1500">
              <a:solidFill>
                <a:srgbClr val="666666"/>
              </a:solidFill>
              <a:latin typeface="Montserrat"/>
              <a:ea typeface="Montserrat"/>
              <a:cs typeface="Montserrat"/>
              <a:sym typeface="Montserrat"/>
            </a:endParaRPr>
          </a:p>
        </p:txBody>
      </p:sp>
      <p:pic>
        <p:nvPicPr>
          <p:cNvPr id="179" name="Google Shape;179;p24"/>
          <p:cNvPicPr preferRelativeResize="0"/>
          <p:nvPr/>
        </p:nvPicPr>
        <p:blipFill>
          <a:blip r:embed="rId3">
            <a:alphaModFix/>
          </a:blip>
          <a:stretch>
            <a:fillRect/>
          </a:stretch>
        </p:blipFill>
        <p:spPr>
          <a:xfrm>
            <a:off x="6633175" y="591850"/>
            <a:ext cx="2411401" cy="2097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747100" y="597275"/>
            <a:ext cx="5997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LDA - Topics highly rated reviews</a:t>
            </a:r>
            <a:endParaRPr>
              <a:solidFill>
                <a:srgbClr val="000000"/>
              </a:solidFill>
            </a:endParaRPr>
          </a:p>
        </p:txBody>
      </p:sp>
      <p:pic>
        <p:nvPicPr>
          <p:cNvPr id="185" name="Google Shape;185;p25"/>
          <p:cNvPicPr preferRelativeResize="0"/>
          <p:nvPr/>
        </p:nvPicPr>
        <p:blipFill>
          <a:blip r:embed="rId3">
            <a:alphaModFix/>
          </a:blip>
          <a:stretch>
            <a:fillRect/>
          </a:stretch>
        </p:blipFill>
        <p:spPr>
          <a:xfrm>
            <a:off x="843300" y="1885275"/>
            <a:ext cx="7652851" cy="1615975"/>
          </a:xfrm>
          <a:prstGeom prst="rect">
            <a:avLst/>
          </a:prstGeom>
          <a:noFill/>
          <a:ln>
            <a:noFill/>
          </a:ln>
          <a:effectLst>
            <a:outerShdw blurRad="57150" rotWithShape="0" algn="bl" dir="5400000" dist="19050">
              <a:srgbClr val="000000">
                <a:alpha val="50000"/>
              </a:srgbClr>
            </a:outerShdw>
          </a:effectLst>
        </p:spPr>
      </p:pic>
      <p:sp>
        <p:nvSpPr>
          <p:cNvPr id="186" name="Google Shape;186;p25"/>
          <p:cNvSpPr txBox="1"/>
          <p:nvPr/>
        </p:nvSpPr>
        <p:spPr>
          <a:xfrm>
            <a:off x="747100" y="3609800"/>
            <a:ext cx="2307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4587"/>
                </a:solidFill>
                <a:latin typeface="Montserrat"/>
                <a:ea typeface="Montserrat"/>
                <a:cs typeface="Montserrat"/>
                <a:sym typeface="Montserrat"/>
              </a:rPr>
              <a:t>Categories from LDA:</a:t>
            </a:r>
            <a:endParaRPr>
              <a:solidFill>
                <a:srgbClr val="1C4587"/>
              </a:solidFill>
              <a:latin typeface="Montserrat"/>
              <a:ea typeface="Montserrat"/>
              <a:cs typeface="Montserrat"/>
              <a:sym typeface="Montserrat"/>
            </a:endParaRPr>
          </a:p>
          <a:p>
            <a:pPr indent="-317500" lvl="0" marL="457200" rtl="0" algn="l">
              <a:spcBef>
                <a:spcPts val="0"/>
              </a:spcBef>
              <a:spcAft>
                <a:spcPts val="0"/>
              </a:spcAft>
              <a:buClr>
                <a:srgbClr val="1C4587"/>
              </a:buClr>
              <a:buSzPts val="1400"/>
              <a:buFont typeface="Montserrat"/>
              <a:buChar char="●"/>
            </a:pPr>
            <a:r>
              <a:rPr lang="en">
                <a:solidFill>
                  <a:srgbClr val="1C4587"/>
                </a:solidFill>
                <a:latin typeface="Montserrat"/>
                <a:ea typeface="Montserrat"/>
                <a:cs typeface="Montserrat"/>
                <a:sym typeface="Montserrat"/>
              </a:rPr>
              <a:t>Jewellery</a:t>
            </a:r>
            <a:endParaRPr>
              <a:solidFill>
                <a:srgbClr val="1C4587"/>
              </a:solidFill>
              <a:latin typeface="Montserrat"/>
              <a:ea typeface="Montserrat"/>
              <a:cs typeface="Montserrat"/>
              <a:sym typeface="Montserrat"/>
            </a:endParaRPr>
          </a:p>
          <a:p>
            <a:pPr indent="-317500" lvl="0" marL="457200" rtl="0" algn="l">
              <a:spcBef>
                <a:spcPts val="0"/>
              </a:spcBef>
              <a:spcAft>
                <a:spcPts val="0"/>
              </a:spcAft>
              <a:buClr>
                <a:srgbClr val="1C4587"/>
              </a:buClr>
              <a:buSzPts val="1400"/>
              <a:buFont typeface="Montserrat"/>
              <a:buChar char="●"/>
            </a:pPr>
            <a:r>
              <a:rPr lang="en">
                <a:solidFill>
                  <a:srgbClr val="1C4587"/>
                </a:solidFill>
                <a:latin typeface="Montserrat"/>
                <a:ea typeface="Montserrat"/>
                <a:cs typeface="Montserrat"/>
                <a:sym typeface="Montserrat"/>
              </a:rPr>
              <a:t>Shoes </a:t>
            </a:r>
            <a:endParaRPr>
              <a:solidFill>
                <a:srgbClr val="1C4587"/>
              </a:solidFill>
              <a:latin typeface="Montserrat"/>
              <a:ea typeface="Montserrat"/>
              <a:cs typeface="Montserrat"/>
              <a:sym typeface="Montserrat"/>
            </a:endParaRPr>
          </a:p>
          <a:p>
            <a:pPr indent="-317500" lvl="0" marL="457200" rtl="0" algn="l">
              <a:spcBef>
                <a:spcPts val="0"/>
              </a:spcBef>
              <a:spcAft>
                <a:spcPts val="0"/>
              </a:spcAft>
              <a:buClr>
                <a:srgbClr val="1C4587"/>
              </a:buClr>
              <a:buSzPts val="1400"/>
              <a:buFont typeface="Montserrat"/>
              <a:buChar char="●"/>
            </a:pPr>
            <a:r>
              <a:rPr lang="en">
                <a:solidFill>
                  <a:srgbClr val="1C4587"/>
                </a:solidFill>
                <a:latin typeface="Montserrat"/>
                <a:ea typeface="Montserrat"/>
                <a:cs typeface="Montserrat"/>
                <a:sym typeface="Montserrat"/>
              </a:rPr>
              <a:t>Clothes</a:t>
            </a:r>
            <a:endParaRPr>
              <a:solidFill>
                <a:srgbClr val="1C4587"/>
              </a:solidFill>
              <a:latin typeface="Montserrat"/>
              <a:ea typeface="Montserrat"/>
              <a:cs typeface="Montserrat"/>
              <a:sym typeface="Montserrat"/>
            </a:endParaRPr>
          </a:p>
        </p:txBody>
      </p:sp>
      <p:pic>
        <p:nvPicPr>
          <p:cNvPr id="187" name="Google Shape;187;p25"/>
          <p:cNvPicPr preferRelativeResize="0"/>
          <p:nvPr/>
        </p:nvPicPr>
        <p:blipFill>
          <a:blip r:embed="rId4">
            <a:alphaModFix/>
          </a:blip>
          <a:stretch>
            <a:fillRect/>
          </a:stretch>
        </p:blipFill>
        <p:spPr>
          <a:xfrm>
            <a:off x="6993901" y="3609800"/>
            <a:ext cx="1631323" cy="1466424"/>
          </a:xfrm>
          <a:prstGeom prst="rect">
            <a:avLst/>
          </a:prstGeom>
          <a:noFill/>
          <a:ln>
            <a:noFill/>
          </a:ln>
        </p:spPr>
      </p:pic>
      <p:sp>
        <p:nvSpPr>
          <p:cNvPr id="188" name="Google Shape;188;p25"/>
          <p:cNvSpPr txBox="1"/>
          <p:nvPr/>
        </p:nvSpPr>
        <p:spPr>
          <a:xfrm>
            <a:off x="843300" y="1293325"/>
            <a:ext cx="81603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chemeClr val="accent1"/>
                </a:solidFill>
                <a:latin typeface="Montserrat"/>
                <a:ea typeface="Montserrat"/>
                <a:cs typeface="Montserrat"/>
                <a:sym typeface="Montserrat"/>
              </a:rPr>
              <a:t>Identify the categories of highly rated reviews by analyzing online reviews</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nvSpPr>
        <p:spPr>
          <a:xfrm>
            <a:off x="699650" y="562550"/>
            <a:ext cx="43035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1200"/>
              </a:spcAft>
              <a:buNone/>
            </a:pPr>
            <a:r>
              <a:rPr lang="en" sz="2000">
                <a:solidFill>
                  <a:srgbClr val="222222"/>
                </a:solidFill>
                <a:latin typeface="Montserrat"/>
                <a:ea typeface="Montserrat"/>
                <a:cs typeface="Montserrat"/>
                <a:sym typeface="Montserrat"/>
              </a:rPr>
              <a:t>Visualize using PyLDAvis</a:t>
            </a:r>
            <a:endParaRPr sz="2000">
              <a:solidFill>
                <a:srgbClr val="222222"/>
              </a:solidFill>
              <a:latin typeface="Montserrat"/>
              <a:ea typeface="Montserrat"/>
              <a:cs typeface="Montserrat"/>
              <a:sym typeface="Montserrat"/>
            </a:endParaRPr>
          </a:p>
        </p:txBody>
      </p:sp>
      <p:pic>
        <p:nvPicPr>
          <p:cNvPr id="194" name="Google Shape;194;p26"/>
          <p:cNvPicPr preferRelativeResize="0"/>
          <p:nvPr/>
        </p:nvPicPr>
        <p:blipFill>
          <a:blip r:embed="rId3">
            <a:alphaModFix/>
          </a:blip>
          <a:stretch>
            <a:fillRect/>
          </a:stretch>
        </p:blipFill>
        <p:spPr>
          <a:xfrm>
            <a:off x="699650" y="1119550"/>
            <a:ext cx="7526374" cy="3858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7"/>
          <p:cNvPicPr preferRelativeResize="0"/>
          <p:nvPr/>
        </p:nvPicPr>
        <p:blipFill>
          <a:blip r:embed="rId3">
            <a:alphaModFix/>
          </a:blip>
          <a:stretch>
            <a:fillRect/>
          </a:stretch>
        </p:blipFill>
        <p:spPr>
          <a:xfrm>
            <a:off x="7239597" y="544925"/>
            <a:ext cx="1833377" cy="1693474"/>
          </a:xfrm>
          <a:prstGeom prst="rect">
            <a:avLst/>
          </a:prstGeom>
          <a:noFill/>
          <a:ln>
            <a:noFill/>
          </a:ln>
        </p:spPr>
      </p:pic>
      <p:sp>
        <p:nvSpPr>
          <p:cNvPr id="200" name="Google Shape;200;p27"/>
          <p:cNvSpPr txBox="1"/>
          <p:nvPr>
            <p:ph type="title"/>
          </p:nvPr>
        </p:nvSpPr>
        <p:spPr>
          <a:xfrm>
            <a:off x="758825" y="557275"/>
            <a:ext cx="5313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LDA - Topics highly rated reviews</a:t>
            </a:r>
            <a:endParaRPr>
              <a:solidFill>
                <a:srgbClr val="000000"/>
              </a:solidFill>
            </a:endParaRPr>
          </a:p>
        </p:txBody>
      </p:sp>
      <p:sp>
        <p:nvSpPr>
          <p:cNvPr id="201" name="Google Shape;201;p27"/>
          <p:cNvSpPr txBox="1"/>
          <p:nvPr/>
        </p:nvSpPr>
        <p:spPr>
          <a:xfrm>
            <a:off x="824550" y="1636225"/>
            <a:ext cx="7587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66666"/>
                </a:solidFill>
                <a:latin typeface="Montserrat"/>
                <a:ea typeface="Montserrat"/>
                <a:cs typeface="Montserrat"/>
                <a:sym typeface="Montserrat"/>
              </a:rPr>
              <a:t>Product: </a:t>
            </a:r>
            <a:r>
              <a:rPr lang="en">
                <a:solidFill>
                  <a:srgbClr val="666666"/>
                </a:solidFill>
                <a:highlight>
                  <a:srgbClr val="FFFFFF"/>
                </a:highlight>
                <a:latin typeface="Montserrat"/>
                <a:ea typeface="Montserrat"/>
                <a:cs typeface="Montserrat"/>
                <a:sym typeface="Montserrat"/>
              </a:rPr>
              <a:t>Wedding Ring(</a:t>
            </a:r>
            <a:r>
              <a:rPr lang="en" sz="1100">
                <a:solidFill>
                  <a:srgbClr val="666666"/>
                </a:solidFill>
                <a:highlight>
                  <a:srgbClr val="FFFFFF"/>
                </a:highlight>
                <a:latin typeface="Montserrat"/>
                <a:ea typeface="Montserrat"/>
                <a:cs typeface="Montserrat"/>
                <a:sym typeface="Montserrat"/>
              </a:rPr>
              <a:t>MJ Metals Jewelry 2mm to 10mm White Tungsten Carbide Mirror Polished Classic )</a:t>
            </a:r>
            <a:endParaRPr sz="1100">
              <a:solidFill>
                <a:srgbClr val="666666"/>
              </a:solidFill>
              <a:latin typeface="Montserrat"/>
              <a:ea typeface="Montserrat"/>
              <a:cs typeface="Montserrat"/>
              <a:sym typeface="Montserrat"/>
            </a:endParaRPr>
          </a:p>
        </p:txBody>
      </p:sp>
      <p:pic>
        <p:nvPicPr>
          <p:cNvPr id="202" name="Google Shape;202;p27"/>
          <p:cNvPicPr preferRelativeResize="0"/>
          <p:nvPr/>
        </p:nvPicPr>
        <p:blipFill>
          <a:blip r:embed="rId4">
            <a:alphaModFix/>
          </a:blip>
          <a:stretch>
            <a:fillRect/>
          </a:stretch>
        </p:blipFill>
        <p:spPr>
          <a:xfrm>
            <a:off x="910600" y="2231225"/>
            <a:ext cx="7455875" cy="1693475"/>
          </a:xfrm>
          <a:prstGeom prst="rect">
            <a:avLst/>
          </a:prstGeom>
          <a:noFill/>
          <a:ln>
            <a:noFill/>
          </a:ln>
          <a:effectLst>
            <a:outerShdw blurRad="57150" rotWithShape="0" algn="bl" dir="5400000" dist="19050">
              <a:srgbClr val="000000">
                <a:alpha val="50000"/>
              </a:srgbClr>
            </a:outerShdw>
          </a:effectLst>
        </p:spPr>
      </p:pic>
      <p:sp>
        <p:nvSpPr>
          <p:cNvPr id="203" name="Google Shape;203;p27"/>
          <p:cNvSpPr txBox="1"/>
          <p:nvPr/>
        </p:nvSpPr>
        <p:spPr>
          <a:xfrm>
            <a:off x="880775" y="4103975"/>
            <a:ext cx="332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C4587"/>
                </a:solidFill>
                <a:latin typeface="Montserrat"/>
                <a:ea typeface="Montserrat"/>
                <a:cs typeface="Montserrat"/>
                <a:sym typeface="Montserrat"/>
              </a:rPr>
              <a:t>Topics discussed:</a:t>
            </a:r>
            <a:endParaRPr sz="1200">
              <a:solidFill>
                <a:srgbClr val="1C4587"/>
              </a:solidFill>
              <a:latin typeface="Montserrat"/>
              <a:ea typeface="Montserrat"/>
              <a:cs typeface="Montserrat"/>
              <a:sym typeface="Montserrat"/>
            </a:endParaRPr>
          </a:p>
          <a:p>
            <a:pPr indent="-304800" lvl="0" marL="457200" rtl="0" algn="l">
              <a:spcBef>
                <a:spcPts val="0"/>
              </a:spcBef>
              <a:spcAft>
                <a:spcPts val="0"/>
              </a:spcAft>
              <a:buClr>
                <a:srgbClr val="1C4587"/>
              </a:buClr>
              <a:buSzPts val="1200"/>
              <a:buFont typeface="Montserrat"/>
              <a:buChar char="●"/>
            </a:pPr>
            <a:r>
              <a:rPr lang="en" sz="1200">
                <a:solidFill>
                  <a:srgbClr val="1C4587"/>
                </a:solidFill>
                <a:latin typeface="Montserrat"/>
                <a:ea typeface="Montserrat"/>
                <a:cs typeface="Montserrat"/>
                <a:sym typeface="Montserrat"/>
              </a:rPr>
              <a:t>Quality and Comfort</a:t>
            </a:r>
            <a:endParaRPr sz="1200">
              <a:solidFill>
                <a:srgbClr val="1C4587"/>
              </a:solidFill>
              <a:latin typeface="Montserrat"/>
              <a:ea typeface="Montserrat"/>
              <a:cs typeface="Montserrat"/>
              <a:sym typeface="Montserrat"/>
            </a:endParaRPr>
          </a:p>
          <a:p>
            <a:pPr indent="0" lvl="0" marL="457200" rtl="0" algn="l">
              <a:spcBef>
                <a:spcPts val="0"/>
              </a:spcBef>
              <a:spcAft>
                <a:spcPts val="0"/>
              </a:spcAft>
              <a:buNone/>
            </a:pPr>
            <a:r>
              <a:rPr lang="en" sz="1200">
                <a:solidFill>
                  <a:srgbClr val="1C4587"/>
                </a:solidFill>
                <a:latin typeface="Montserrat"/>
                <a:ea typeface="Montserrat"/>
                <a:cs typeface="Montserrat"/>
                <a:sym typeface="Montserrat"/>
              </a:rPr>
              <a:t>Size and description of product</a:t>
            </a:r>
            <a:endParaRPr sz="1200">
              <a:solidFill>
                <a:srgbClr val="1C4587"/>
              </a:solidFill>
              <a:latin typeface="Lato"/>
              <a:ea typeface="Lato"/>
              <a:cs typeface="Lato"/>
              <a:sym typeface="Lato"/>
            </a:endParaRPr>
          </a:p>
        </p:txBody>
      </p:sp>
      <p:sp>
        <p:nvSpPr>
          <p:cNvPr id="204" name="Google Shape;204;p27"/>
          <p:cNvSpPr txBox="1"/>
          <p:nvPr/>
        </p:nvSpPr>
        <p:spPr>
          <a:xfrm>
            <a:off x="4867525" y="4261975"/>
            <a:ext cx="34665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1C4587"/>
              </a:buClr>
              <a:buSzPts val="1200"/>
              <a:buFont typeface="Montserrat"/>
              <a:buChar char="●"/>
            </a:pPr>
            <a:r>
              <a:rPr lang="en" sz="1200">
                <a:solidFill>
                  <a:srgbClr val="1C4587"/>
                </a:solidFill>
                <a:latin typeface="Montserrat"/>
                <a:ea typeface="Montserrat"/>
                <a:cs typeface="Montserrat"/>
                <a:sym typeface="Montserrat"/>
              </a:rPr>
              <a:t>Color of product: Gold ,Platinum</a:t>
            </a:r>
            <a:endParaRPr sz="1200">
              <a:solidFill>
                <a:srgbClr val="1C4587"/>
              </a:solidFill>
              <a:latin typeface="Montserrat"/>
              <a:ea typeface="Montserrat"/>
              <a:cs typeface="Montserrat"/>
              <a:sym typeface="Montserrat"/>
            </a:endParaRPr>
          </a:p>
          <a:p>
            <a:pPr indent="-304800" lvl="0" marL="457200" rtl="0" algn="l">
              <a:spcBef>
                <a:spcPts val="0"/>
              </a:spcBef>
              <a:spcAft>
                <a:spcPts val="0"/>
              </a:spcAft>
              <a:buClr>
                <a:srgbClr val="1C4587"/>
              </a:buClr>
              <a:buSzPts val="1200"/>
              <a:buFont typeface="Montserrat"/>
              <a:buChar char="●"/>
            </a:pPr>
            <a:r>
              <a:rPr lang="en" sz="1200">
                <a:solidFill>
                  <a:srgbClr val="1C4587"/>
                </a:solidFill>
                <a:latin typeface="Montserrat"/>
                <a:ea typeface="Montserrat"/>
                <a:cs typeface="Montserrat"/>
                <a:sym typeface="Montserrat"/>
              </a:rPr>
              <a:t>Shipping and delivery</a:t>
            </a:r>
            <a:endParaRPr>
              <a:latin typeface="Lato"/>
              <a:ea typeface="Lato"/>
              <a:cs typeface="Lato"/>
              <a:sym typeface="Lato"/>
            </a:endParaRPr>
          </a:p>
        </p:txBody>
      </p:sp>
      <p:sp>
        <p:nvSpPr>
          <p:cNvPr id="205" name="Google Shape;205;p27"/>
          <p:cNvSpPr txBox="1"/>
          <p:nvPr/>
        </p:nvSpPr>
        <p:spPr>
          <a:xfrm>
            <a:off x="834400" y="1255425"/>
            <a:ext cx="66033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666666"/>
                </a:solidFill>
                <a:latin typeface="Montserrat"/>
                <a:ea typeface="Montserrat"/>
                <a:cs typeface="Montserrat"/>
                <a:sym typeface="Montserrat"/>
              </a:rPr>
              <a:t>Identify topics for a highly reviewed product with high rating</a:t>
            </a:r>
            <a:endParaRPr>
              <a:solidFill>
                <a:srgbClr val="66666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nvSpPr>
        <p:spPr>
          <a:xfrm>
            <a:off x="699650" y="562550"/>
            <a:ext cx="43035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1200"/>
              </a:spcAft>
              <a:buNone/>
            </a:pPr>
            <a:r>
              <a:rPr lang="en" sz="2000">
                <a:solidFill>
                  <a:srgbClr val="222222"/>
                </a:solidFill>
                <a:latin typeface="Montserrat"/>
                <a:ea typeface="Montserrat"/>
                <a:cs typeface="Montserrat"/>
                <a:sym typeface="Montserrat"/>
              </a:rPr>
              <a:t>Visualize using PyLDAvis</a:t>
            </a:r>
            <a:endParaRPr sz="2000">
              <a:solidFill>
                <a:srgbClr val="222222"/>
              </a:solidFill>
              <a:latin typeface="Montserrat"/>
              <a:ea typeface="Montserrat"/>
              <a:cs typeface="Montserrat"/>
              <a:sym typeface="Montserrat"/>
            </a:endParaRPr>
          </a:p>
        </p:txBody>
      </p:sp>
      <p:pic>
        <p:nvPicPr>
          <p:cNvPr id="211" name="Google Shape;211;p28"/>
          <p:cNvPicPr preferRelativeResize="0"/>
          <p:nvPr/>
        </p:nvPicPr>
        <p:blipFill>
          <a:blip r:embed="rId3">
            <a:alphaModFix/>
          </a:blip>
          <a:stretch>
            <a:fillRect/>
          </a:stretch>
        </p:blipFill>
        <p:spPr>
          <a:xfrm>
            <a:off x="838200" y="1131350"/>
            <a:ext cx="7829500" cy="37835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9"/>
          <p:cNvPicPr preferRelativeResize="0"/>
          <p:nvPr/>
        </p:nvPicPr>
        <p:blipFill>
          <a:blip r:embed="rId3">
            <a:alphaModFix/>
          </a:blip>
          <a:stretch>
            <a:fillRect/>
          </a:stretch>
        </p:blipFill>
        <p:spPr>
          <a:xfrm>
            <a:off x="7232250" y="3407142"/>
            <a:ext cx="1911750" cy="1736358"/>
          </a:xfrm>
          <a:prstGeom prst="rect">
            <a:avLst/>
          </a:prstGeom>
          <a:noFill/>
          <a:ln>
            <a:noFill/>
          </a:ln>
        </p:spPr>
      </p:pic>
      <p:sp>
        <p:nvSpPr>
          <p:cNvPr id="217" name="Google Shape;217;p29"/>
          <p:cNvSpPr txBox="1"/>
          <p:nvPr>
            <p:ph type="title"/>
          </p:nvPr>
        </p:nvSpPr>
        <p:spPr>
          <a:xfrm>
            <a:off x="779000" y="591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LDA - Topics for lowest rated reviews</a:t>
            </a:r>
            <a:endParaRPr>
              <a:solidFill>
                <a:srgbClr val="000000"/>
              </a:solidFill>
            </a:endParaRPr>
          </a:p>
        </p:txBody>
      </p:sp>
      <p:sp>
        <p:nvSpPr>
          <p:cNvPr id="218" name="Google Shape;218;p29"/>
          <p:cNvSpPr txBox="1"/>
          <p:nvPr>
            <p:ph idx="1" type="body"/>
          </p:nvPr>
        </p:nvSpPr>
        <p:spPr>
          <a:xfrm>
            <a:off x="727650" y="1431450"/>
            <a:ext cx="7688700" cy="57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Find topics most common among negative reviews in Fashion products</a:t>
            </a:r>
            <a:endParaRPr/>
          </a:p>
        </p:txBody>
      </p:sp>
      <p:pic>
        <p:nvPicPr>
          <p:cNvPr id="219" name="Google Shape;219;p29"/>
          <p:cNvPicPr preferRelativeResize="0"/>
          <p:nvPr/>
        </p:nvPicPr>
        <p:blipFill>
          <a:blip r:embed="rId4">
            <a:alphaModFix/>
          </a:blip>
          <a:stretch>
            <a:fillRect/>
          </a:stretch>
        </p:blipFill>
        <p:spPr>
          <a:xfrm>
            <a:off x="25675" y="1840025"/>
            <a:ext cx="9092649" cy="1687950"/>
          </a:xfrm>
          <a:prstGeom prst="rect">
            <a:avLst/>
          </a:prstGeom>
          <a:noFill/>
          <a:ln>
            <a:noFill/>
          </a:ln>
          <a:effectLst>
            <a:outerShdw blurRad="57150" rotWithShape="0" algn="bl" dir="5400000" dist="19050">
              <a:srgbClr val="212121">
                <a:alpha val="90000"/>
              </a:srgbClr>
            </a:outerShdw>
          </a:effectLst>
        </p:spPr>
      </p:pic>
      <p:sp>
        <p:nvSpPr>
          <p:cNvPr id="220" name="Google Shape;220;p29"/>
          <p:cNvSpPr txBox="1"/>
          <p:nvPr>
            <p:ph idx="1" type="body"/>
          </p:nvPr>
        </p:nvSpPr>
        <p:spPr>
          <a:xfrm>
            <a:off x="871500" y="3570775"/>
            <a:ext cx="7688700" cy="1256100"/>
          </a:xfrm>
          <a:prstGeom prst="rect">
            <a:avLst/>
          </a:prstGeom>
        </p:spPr>
        <p:txBody>
          <a:bodyPr anchorCtr="0" anchor="t" bIns="91425" lIns="91425" spcFirstLastPara="1" rIns="91425" wrap="square" tIns="91425">
            <a:normAutofit/>
          </a:bodyPr>
          <a:lstStyle/>
          <a:p>
            <a:pPr indent="-311150" lvl="0" marL="457200" rtl="0" algn="l">
              <a:spcBef>
                <a:spcPts val="600"/>
              </a:spcBef>
              <a:spcAft>
                <a:spcPts val="0"/>
              </a:spcAft>
              <a:buSzPts val="1300"/>
              <a:buChar char="●"/>
            </a:pPr>
            <a:r>
              <a:rPr lang="en"/>
              <a:t>Damaged Item Received</a:t>
            </a:r>
            <a:endParaRPr/>
          </a:p>
          <a:p>
            <a:pPr indent="-311150" lvl="0" marL="457200" rtl="0" algn="l">
              <a:spcBef>
                <a:spcPts val="0"/>
              </a:spcBef>
              <a:spcAft>
                <a:spcPts val="0"/>
              </a:spcAft>
              <a:buSzPts val="1300"/>
              <a:buChar char="●"/>
            </a:pPr>
            <a:r>
              <a:rPr lang="en"/>
              <a:t>Quality of the material</a:t>
            </a:r>
            <a:endParaRPr/>
          </a:p>
          <a:p>
            <a:pPr indent="-311150" lvl="0" marL="457200" rtl="0" algn="l">
              <a:spcBef>
                <a:spcPts val="0"/>
              </a:spcBef>
              <a:spcAft>
                <a:spcPts val="0"/>
              </a:spcAft>
              <a:buSzPts val="1300"/>
              <a:buChar char="●"/>
            </a:pPr>
            <a:r>
              <a:rPr lang="en"/>
              <a:t>Size and fit issue</a:t>
            </a:r>
            <a:endParaRPr/>
          </a:p>
          <a:p>
            <a:pPr indent="-311150" lvl="0" marL="457200" rtl="0" algn="l">
              <a:spcBef>
                <a:spcPts val="0"/>
              </a:spcBef>
              <a:spcAft>
                <a:spcPts val="0"/>
              </a:spcAft>
              <a:buSzPts val="1300"/>
              <a:buChar char="●"/>
            </a:pPr>
            <a:r>
              <a:rPr lang="en"/>
              <a:t>Better price available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30"/>
          <p:cNvPicPr preferRelativeResize="0"/>
          <p:nvPr/>
        </p:nvPicPr>
        <p:blipFill>
          <a:blip r:embed="rId3">
            <a:alphaModFix/>
          </a:blip>
          <a:stretch>
            <a:fillRect/>
          </a:stretch>
        </p:blipFill>
        <p:spPr>
          <a:xfrm>
            <a:off x="376975" y="1316550"/>
            <a:ext cx="8607877" cy="3270801"/>
          </a:xfrm>
          <a:prstGeom prst="rect">
            <a:avLst/>
          </a:prstGeom>
          <a:noFill/>
          <a:ln>
            <a:noFill/>
          </a:ln>
        </p:spPr>
      </p:pic>
      <p:sp>
        <p:nvSpPr>
          <p:cNvPr id="227" name="Google Shape;227;p30"/>
          <p:cNvSpPr txBox="1"/>
          <p:nvPr>
            <p:ph type="title"/>
          </p:nvPr>
        </p:nvSpPr>
        <p:spPr>
          <a:xfrm>
            <a:off x="779000" y="591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Visualize using PyLDAvis</a:t>
            </a:r>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678100" y="616875"/>
            <a:ext cx="7688700" cy="48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LDA - Topics for lowest rated reviews</a:t>
            </a:r>
            <a:endParaRPr>
              <a:solidFill>
                <a:srgbClr val="000000"/>
              </a:solidFill>
            </a:endParaRPr>
          </a:p>
        </p:txBody>
      </p:sp>
      <p:pic>
        <p:nvPicPr>
          <p:cNvPr id="233" name="Google Shape;233;p31"/>
          <p:cNvPicPr preferRelativeResize="0"/>
          <p:nvPr/>
        </p:nvPicPr>
        <p:blipFill>
          <a:blip r:embed="rId3">
            <a:alphaModFix/>
          </a:blip>
          <a:stretch>
            <a:fillRect/>
          </a:stretch>
        </p:blipFill>
        <p:spPr>
          <a:xfrm>
            <a:off x="525238" y="1798400"/>
            <a:ext cx="8332027" cy="852013"/>
          </a:xfrm>
          <a:prstGeom prst="rect">
            <a:avLst/>
          </a:prstGeom>
          <a:noFill/>
          <a:ln>
            <a:noFill/>
          </a:ln>
          <a:effectLst>
            <a:outerShdw blurRad="57150" rotWithShape="0" algn="bl" dir="5400000" dist="19050">
              <a:srgbClr val="000000">
                <a:alpha val="88000"/>
              </a:srgbClr>
            </a:outerShdw>
          </a:effectLst>
        </p:spPr>
      </p:pic>
      <p:sp>
        <p:nvSpPr>
          <p:cNvPr id="234" name="Google Shape;234;p31"/>
          <p:cNvSpPr txBox="1"/>
          <p:nvPr>
            <p:ph idx="1" type="body"/>
          </p:nvPr>
        </p:nvSpPr>
        <p:spPr>
          <a:xfrm>
            <a:off x="727650" y="2771038"/>
            <a:ext cx="4323600" cy="974100"/>
          </a:xfrm>
          <a:prstGeom prst="rect">
            <a:avLst/>
          </a:prstGeom>
        </p:spPr>
        <p:txBody>
          <a:bodyPr anchorCtr="0" anchor="t" bIns="91425" lIns="91425" spcFirstLastPara="1" rIns="91425" wrap="square" tIns="91425">
            <a:normAutofit lnSpcReduction="20000"/>
          </a:bodyPr>
          <a:lstStyle/>
          <a:p>
            <a:pPr indent="0" lvl="0" marL="0" rtl="0" algn="l">
              <a:spcBef>
                <a:spcPts val="600"/>
              </a:spcBef>
              <a:spcAft>
                <a:spcPts val="0"/>
              </a:spcAft>
              <a:buNone/>
            </a:pPr>
            <a:r>
              <a:rPr lang="en" sz="1400">
                <a:solidFill>
                  <a:srgbClr val="000000"/>
                </a:solidFill>
                <a:latin typeface="Montserrat"/>
                <a:ea typeface="Montserrat"/>
                <a:cs typeface="Montserrat"/>
                <a:sym typeface="Montserrat"/>
              </a:rPr>
              <a:t>Two most common issues:</a:t>
            </a:r>
            <a:endParaRPr sz="1400">
              <a:solidFill>
                <a:srgbClr val="000000"/>
              </a:solidFill>
              <a:latin typeface="Montserrat"/>
              <a:ea typeface="Montserrat"/>
              <a:cs typeface="Montserrat"/>
              <a:sym typeface="Montserrat"/>
            </a:endParaRPr>
          </a:p>
          <a:p>
            <a:pPr indent="-317500" lvl="0" marL="457200" rtl="0" algn="l">
              <a:spcBef>
                <a:spcPts val="120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Size Too Small</a:t>
            </a:r>
            <a:endParaRPr sz="1400">
              <a:solidFill>
                <a:srgbClr val="000000"/>
              </a:solidFill>
              <a:latin typeface="Montserrat"/>
              <a:ea typeface="Montserrat"/>
              <a:cs typeface="Montserrat"/>
              <a:sym typeface="Montserrat"/>
            </a:endParaRPr>
          </a:p>
          <a:p>
            <a:pPr indent="-317500" lvl="0" marL="457200" rtl="0" algn="l">
              <a:spcBef>
                <a:spcPts val="0"/>
              </a:spcBef>
              <a:spcAft>
                <a:spcPts val="0"/>
              </a:spcAft>
              <a:buClr>
                <a:srgbClr val="000000"/>
              </a:buClr>
              <a:buSzPts val="1400"/>
              <a:buFont typeface="Montserrat"/>
              <a:buChar char="●"/>
            </a:pPr>
            <a:r>
              <a:rPr lang="en" sz="1400">
                <a:solidFill>
                  <a:srgbClr val="000000"/>
                </a:solidFill>
                <a:latin typeface="Montserrat"/>
                <a:ea typeface="Montserrat"/>
                <a:cs typeface="Montserrat"/>
                <a:sym typeface="Montserrat"/>
              </a:rPr>
              <a:t>Size Too Large</a:t>
            </a:r>
            <a:endParaRPr sz="1400">
              <a:solidFill>
                <a:srgbClr val="000000"/>
              </a:solidFill>
              <a:latin typeface="Montserrat"/>
              <a:ea typeface="Montserrat"/>
              <a:cs typeface="Montserrat"/>
              <a:sym typeface="Montserrat"/>
            </a:endParaRPr>
          </a:p>
        </p:txBody>
      </p:sp>
      <p:sp>
        <p:nvSpPr>
          <p:cNvPr id="235" name="Google Shape;235;p31"/>
          <p:cNvSpPr txBox="1"/>
          <p:nvPr>
            <p:ph idx="1" type="body"/>
          </p:nvPr>
        </p:nvSpPr>
        <p:spPr>
          <a:xfrm>
            <a:off x="678100" y="4247825"/>
            <a:ext cx="1991100" cy="48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600"/>
              </a:spcBef>
              <a:spcAft>
                <a:spcPts val="1200"/>
              </a:spcAft>
              <a:buNone/>
            </a:pPr>
            <a:r>
              <a:rPr lang="en" sz="1400">
                <a:solidFill>
                  <a:srgbClr val="000000"/>
                </a:solidFill>
                <a:latin typeface="Montserrat"/>
                <a:ea typeface="Montserrat"/>
                <a:cs typeface="Montserrat"/>
                <a:sym typeface="Montserrat"/>
              </a:rPr>
              <a:t>Recommendations</a:t>
            </a:r>
            <a:r>
              <a:rPr b="1" lang="en"/>
              <a:t>:</a:t>
            </a:r>
            <a:endParaRPr/>
          </a:p>
        </p:txBody>
      </p:sp>
      <p:sp>
        <p:nvSpPr>
          <p:cNvPr id="236" name="Google Shape;236;p31"/>
          <p:cNvSpPr txBox="1"/>
          <p:nvPr/>
        </p:nvSpPr>
        <p:spPr>
          <a:xfrm>
            <a:off x="727650" y="1411499"/>
            <a:ext cx="792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Highly reviewed item with low rating: </a:t>
            </a:r>
            <a:r>
              <a:rPr b="1" lang="en">
                <a:solidFill>
                  <a:srgbClr val="4A86E8"/>
                </a:solidFill>
                <a:latin typeface="Montserrat"/>
                <a:ea typeface="Montserrat"/>
                <a:cs typeface="Montserrat"/>
                <a:sym typeface="Montserrat"/>
              </a:rPr>
              <a:t>Hanes Men's EcoSmart Fleece Sweatpant</a:t>
            </a:r>
            <a:endParaRPr b="1">
              <a:solidFill>
                <a:srgbClr val="4A86E8"/>
              </a:solidFill>
            </a:endParaRPr>
          </a:p>
          <a:p>
            <a:pPr indent="0" lvl="0" marL="0" rtl="0" algn="l">
              <a:spcBef>
                <a:spcPts val="0"/>
              </a:spcBef>
              <a:spcAft>
                <a:spcPts val="0"/>
              </a:spcAft>
              <a:buNone/>
            </a:pPr>
            <a:r>
              <a:rPr lang="en">
                <a:latin typeface="Montserrat"/>
                <a:ea typeface="Montserrat"/>
                <a:cs typeface="Montserrat"/>
                <a:sym typeface="Montserrat"/>
              </a:rPr>
              <a:t> </a:t>
            </a:r>
            <a:endParaRPr sz="1100">
              <a:latin typeface="Montserrat"/>
              <a:ea typeface="Montserrat"/>
              <a:cs typeface="Montserrat"/>
              <a:sym typeface="Montserrat"/>
            </a:endParaRPr>
          </a:p>
        </p:txBody>
      </p:sp>
      <p:sp>
        <p:nvSpPr>
          <p:cNvPr id="237" name="Google Shape;237;p31"/>
          <p:cNvSpPr/>
          <p:nvPr/>
        </p:nvSpPr>
        <p:spPr>
          <a:xfrm>
            <a:off x="2644450" y="4025675"/>
            <a:ext cx="3437400" cy="974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600"/>
              </a:spcBef>
              <a:spcAft>
                <a:spcPts val="0"/>
              </a:spcAft>
              <a:buSzPts val="1400"/>
              <a:buFont typeface="Montserrat"/>
              <a:buChar char="●"/>
            </a:pPr>
            <a:r>
              <a:rPr lang="en">
                <a:latin typeface="Montserrat"/>
                <a:ea typeface="Montserrat"/>
                <a:cs typeface="Montserrat"/>
                <a:sym typeface="Montserrat"/>
              </a:rPr>
              <a:t>Use Size Recommender tool </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Accurate Sizing chart</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Competitor brand sizing</a:t>
            </a:r>
            <a:endParaRPr b="1">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latin typeface="Montserrat"/>
                <a:ea typeface="Montserrat"/>
                <a:cs typeface="Montserrat"/>
                <a:sym typeface="Montserrat"/>
              </a:rPr>
              <a:t>Agenda</a:t>
            </a:r>
            <a:endParaRPr>
              <a:solidFill>
                <a:srgbClr val="000000"/>
              </a:solidFill>
              <a:latin typeface="Montserrat"/>
              <a:ea typeface="Montserrat"/>
              <a:cs typeface="Montserrat"/>
              <a:sym typeface="Montserrat"/>
            </a:endParaRPr>
          </a:p>
        </p:txBody>
      </p:sp>
      <p:sp>
        <p:nvSpPr>
          <p:cNvPr id="93" name="Google Shape;93;p14"/>
          <p:cNvSpPr txBox="1"/>
          <p:nvPr/>
        </p:nvSpPr>
        <p:spPr>
          <a:xfrm>
            <a:off x="5722150" y="3369400"/>
            <a:ext cx="1374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latin typeface="Lato"/>
              <a:ea typeface="Lato"/>
              <a:cs typeface="Lato"/>
              <a:sym typeface="Lato"/>
            </a:endParaRPr>
          </a:p>
        </p:txBody>
      </p:sp>
      <p:grpSp>
        <p:nvGrpSpPr>
          <p:cNvPr id="94" name="Google Shape;94;p14"/>
          <p:cNvGrpSpPr/>
          <p:nvPr/>
        </p:nvGrpSpPr>
        <p:grpSpPr>
          <a:xfrm>
            <a:off x="2133600" y="2147399"/>
            <a:ext cx="1279582" cy="1740101"/>
            <a:chOff x="2133600" y="2147399"/>
            <a:chExt cx="1279582" cy="1740101"/>
          </a:xfrm>
        </p:grpSpPr>
        <p:sp>
          <p:nvSpPr>
            <p:cNvPr id="95" name="Google Shape;95;p14"/>
            <p:cNvSpPr/>
            <p:nvPr/>
          </p:nvSpPr>
          <p:spPr>
            <a:xfrm>
              <a:off x="2358438" y="3662500"/>
              <a:ext cx="983700" cy="225000"/>
            </a:xfrm>
            <a:prstGeom prst="roundRect">
              <a:avLst>
                <a:gd fmla="val 16667" name="adj"/>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Lato"/>
                  <a:ea typeface="Lato"/>
                  <a:cs typeface="Lato"/>
                  <a:sym typeface="Lato"/>
                </a:rPr>
                <a:t>Objective</a:t>
              </a:r>
              <a:endParaRPr>
                <a:solidFill>
                  <a:schemeClr val="lt1"/>
                </a:solidFill>
              </a:endParaRPr>
            </a:p>
          </p:txBody>
        </p:sp>
        <p:pic>
          <p:nvPicPr>
            <p:cNvPr id="96" name="Google Shape;96;p14"/>
            <p:cNvPicPr preferRelativeResize="0"/>
            <p:nvPr/>
          </p:nvPicPr>
          <p:blipFill>
            <a:blip r:embed="rId3">
              <a:alphaModFix/>
            </a:blip>
            <a:stretch>
              <a:fillRect/>
            </a:stretch>
          </p:blipFill>
          <p:spPr>
            <a:xfrm>
              <a:off x="2133600" y="2147399"/>
              <a:ext cx="1279582" cy="1222000"/>
            </a:xfrm>
            <a:prstGeom prst="rect">
              <a:avLst/>
            </a:prstGeom>
            <a:noFill/>
            <a:ln>
              <a:noFill/>
            </a:ln>
          </p:spPr>
        </p:pic>
      </p:grpSp>
      <p:grpSp>
        <p:nvGrpSpPr>
          <p:cNvPr id="97" name="Google Shape;97;p14"/>
          <p:cNvGrpSpPr/>
          <p:nvPr/>
        </p:nvGrpSpPr>
        <p:grpSpPr>
          <a:xfrm>
            <a:off x="414224" y="2358642"/>
            <a:ext cx="1425000" cy="1542008"/>
            <a:chOff x="414225" y="2358642"/>
            <a:chExt cx="1425000" cy="1542008"/>
          </a:xfrm>
        </p:grpSpPr>
        <p:sp>
          <p:nvSpPr>
            <p:cNvPr id="98" name="Google Shape;98;p14"/>
            <p:cNvSpPr/>
            <p:nvPr/>
          </p:nvSpPr>
          <p:spPr>
            <a:xfrm>
              <a:off x="414224" y="3675650"/>
              <a:ext cx="1425000" cy="225000"/>
            </a:xfrm>
            <a:prstGeom prst="roundRect">
              <a:avLst>
                <a:gd fmla="val 16667" name="adj"/>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Lato"/>
                  <a:ea typeface="Lato"/>
                  <a:cs typeface="Lato"/>
                  <a:sym typeface="Lato"/>
                </a:rPr>
                <a:t>Problem Statement</a:t>
              </a:r>
              <a:endParaRPr>
                <a:solidFill>
                  <a:schemeClr val="lt1"/>
                </a:solidFill>
              </a:endParaRPr>
            </a:p>
          </p:txBody>
        </p:sp>
        <p:pic>
          <p:nvPicPr>
            <p:cNvPr id="99" name="Google Shape;99;p14"/>
            <p:cNvPicPr preferRelativeResize="0"/>
            <p:nvPr/>
          </p:nvPicPr>
          <p:blipFill>
            <a:blip r:embed="rId4">
              <a:alphaModFix/>
            </a:blip>
            <a:stretch>
              <a:fillRect/>
            </a:stretch>
          </p:blipFill>
          <p:spPr>
            <a:xfrm>
              <a:off x="601125" y="2358642"/>
              <a:ext cx="1051201" cy="1010759"/>
            </a:xfrm>
            <a:prstGeom prst="rect">
              <a:avLst/>
            </a:prstGeom>
            <a:noFill/>
            <a:ln>
              <a:noFill/>
            </a:ln>
          </p:spPr>
        </p:pic>
      </p:grpSp>
      <p:grpSp>
        <p:nvGrpSpPr>
          <p:cNvPr id="100" name="Google Shape;100;p14"/>
          <p:cNvGrpSpPr/>
          <p:nvPr/>
        </p:nvGrpSpPr>
        <p:grpSpPr>
          <a:xfrm>
            <a:off x="3847523" y="2176825"/>
            <a:ext cx="1374900" cy="1811775"/>
            <a:chOff x="3847523" y="2176825"/>
            <a:chExt cx="1374900" cy="1811775"/>
          </a:xfrm>
        </p:grpSpPr>
        <p:sp>
          <p:nvSpPr>
            <p:cNvPr id="101" name="Google Shape;101;p14"/>
            <p:cNvSpPr/>
            <p:nvPr/>
          </p:nvSpPr>
          <p:spPr>
            <a:xfrm>
              <a:off x="3970225" y="3662500"/>
              <a:ext cx="1209600" cy="326100"/>
            </a:xfrm>
            <a:prstGeom prst="roundRect">
              <a:avLst>
                <a:gd fmla="val 16667" name="adj"/>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Lato"/>
                  <a:ea typeface="Lato"/>
                  <a:cs typeface="Lato"/>
                  <a:sym typeface="Lato"/>
                </a:rPr>
                <a:t>Data </a:t>
              </a:r>
              <a:r>
                <a:rPr lang="en" sz="1100">
                  <a:solidFill>
                    <a:schemeClr val="lt1"/>
                  </a:solidFill>
                  <a:latin typeface="Lato"/>
                  <a:ea typeface="Lato"/>
                  <a:cs typeface="Lato"/>
                  <a:sym typeface="Lato"/>
                </a:rPr>
                <a:t>Preprocessing</a:t>
              </a:r>
              <a:endParaRPr>
                <a:solidFill>
                  <a:schemeClr val="lt1"/>
                </a:solidFill>
              </a:endParaRPr>
            </a:p>
          </p:txBody>
        </p:sp>
        <p:pic>
          <p:nvPicPr>
            <p:cNvPr id="102" name="Google Shape;102;p14"/>
            <p:cNvPicPr preferRelativeResize="0"/>
            <p:nvPr/>
          </p:nvPicPr>
          <p:blipFill rotWithShape="1">
            <a:blip r:embed="rId5">
              <a:alphaModFix/>
            </a:blip>
            <a:srcRect b="10546" l="5878" r="7795" t="0"/>
            <a:stretch/>
          </p:blipFill>
          <p:spPr>
            <a:xfrm>
              <a:off x="3847523" y="2176825"/>
              <a:ext cx="1374900" cy="1222000"/>
            </a:xfrm>
            <a:prstGeom prst="rect">
              <a:avLst/>
            </a:prstGeom>
            <a:noFill/>
            <a:ln>
              <a:noFill/>
            </a:ln>
          </p:spPr>
        </p:pic>
      </p:grpSp>
      <p:grpSp>
        <p:nvGrpSpPr>
          <p:cNvPr id="103" name="Google Shape;103;p14"/>
          <p:cNvGrpSpPr/>
          <p:nvPr/>
        </p:nvGrpSpPr>
        <p:grpSpPr>
          <a:xfrm>
            <a:off x="5635900" y="2069500"/>
            <a:ext cx="1539600" cy="1919125"/>
            <a:chOff x="5635900" y="2069500"/>
            <a:chExt cx="1539600" cy="1919125"/>
          </a:xfrm>
        </p:grpSpPr>
        <p:sp>
          <p:nvSpPr>
            <p:cNvPr id="104" name="Google Shape;104;p14"/>
            <p:cNvSpPr/>
            <p:nvPr/>
          </p:nvSpPr>
          <p:spPr>
            <a:xfrm>
              <a:off x="5635900" y="3634625"/>
              <a:ext cx="1539600" cy="354000"/>
            </a:xfrm>
            <a:prstGeom prst="roundRect">
              <a:avLst>
                <a:gd fmla="val 16667" name="adj"/>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Lato"/>
                  <a:ea typeface="Lato"/>
                  <a:cs typeface="Lato"/>
                  <a:sym typeface="Lato"/>
                </a:rPr>
                <a:t>Model formulation  </a:t>
              </a:r>
              <a:endParaRPr sz="1100">
                <a:solidFill>
                  <a:schemeClr val="lt1"/>
                </a:solidFill>
                <a:latin typeface="Lato"/>
                <a:ea typeface="Lato"/>
                <a:cs typeface="Lato"/>
                <a:sym typeface="Lato"/>
              </a:endParaRPr>
            </a:p>
            <a:p>
              <a:pPr indent="0" lvl="0" marL="0" rtl="0" algn="ctr">
                <a:spcBef>
                  <a:spcPts val="0"/>
                </a:spcBef>
                <a:spcAft>
                  <a:spcPts val="0"/>
                </a:spcAft>
                <a:buNone/>
              </a:pPr>
              <a:r>
                <a:rPr lang="en" sz="1100">
                  <a:solidFill>
                    <a:schemeClr val="lt1"/>
                  </a:solidFill>
                  <a:latin typeface="Lato"/>
                  <a:ea typeface="Lato"/>
                  <a:cs typeface="Lato"/>
                  <a:sym typeface="Lato"/>
                </a:rPr>
                <a:t>&amp; development</a:t>
              </a:r>
              <a:endParaRPr>
                <a:solidFill>
                  <a:schemeClr val="lt1"/>
                </a:solidFill>
              </a:endParaRPr>
            </a:p>
          </p:txBody>
        </p:sp>
        <p:pic>
          <p:nvPicPr>
            <p:cNvPr id="105" name="Google Shape;105;p14"/>
            <p:cNvPicPr preferRelativeResize="0"/>
            <p:nvPr/>
          </p:nvPicPr>
          <p:blipFill>
            <a:blip r:embed="rId6">
              <a:alphaModFix/>
            </a:blip>
            <a:stretch>
              <a:fillRect/>
            </a:stretch>
          </p:blipFill>
          <p:spPr>
            <a:xfrm>
              <a:off x="5759925" y="2069500"/>
              <a:ext cx="1374900" cy="1442976"/>
            </a:xfrm>
            <a:prstGeom prst="rect">
              <a:avLst/>
            </a:prstGeom>
            <a:noFill/>
            <a:ln>
              <a:noFill/>
            </a:ln>
          </p:spPr>
        </p:pic>
      </p:grpSp>
      <p:grpSp>
        <p:nvGrpSpPr>
          <p:cNvPr id="106" name="Google Shape;106;p14"/>
          <p:cNvGrpSpPr/>
          <p:nvPr/>
        </p:nvGrpSpPr>
        <p:grpSpPr>
          <a:xfrm>
            <a:off x="7550800" y="2128400"/>
            <a:ext cx="1374901" cy="1772250"/>
            <a:chOff x="7550800" y="2128400"/>
            <a:chExt cx="1374901" cy="1772250"/>
          </a:xfrm>
        </p:grpSpPr>
        <p:sp>
          <p:nvSpPr>
            <p:cNvPr id="107" name="Google Shape;107;p14"/>
            <p:cNvSpPr/>
            <p:nvPr/>
          </p:nvSpPr>
          <p:spPr>
            <a:xfrm>
              <a:off x="7889900" y="3675650"/>
              <a:ext cx="716700" cy="225000"/>
            </a:xfrm>
            <a:prstGeom prst="roundRect">
              <a:avLst>
                <a:gd fmla="val 16667" name="adj"/>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Lato"/>
                  <a:ea typeface="Lato"/>
                  <a:cs typeface="Lato"/>
                  <a:sym typeface="Lato"/>
                </a:rPr>
                <a:t>Impact</a:t>
              </a:r>
              <a:endParaRPr>
                <a:solidFill>
                  <a:schemeClr val="lt1"/>
                </a:solidFill>
              </a:endParaRPr>
            </a:p>
          </p:txBody>
        </p:sp>
        <p:pic>
          <p:nvPicPr>
            <p:cNvPr id="108" name="Google Shape;108;p14"/>
            <p:cNvPicPr preferRelativeResize="0"/>
            <p:nvPr/>
          </p:nvPicPr>
          <p:blipFill rotWithShape="1">
            <a:blip r:embed="rId7">
              <a:alphaModFix/>
            </a:blip>
            <a:srcRect b="0" l="8485" r="7579" t="0"/>
            <a:stretch/>
          </p:blipFill>
          <p:spPr>
            <a:xfrm>
              <a:off x="7550800" y="2128400"/>
              <a:ext cx="1374901" cy="1356399"/>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729450" y="615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Visualize using PyLDAvis</a:t>
            </a:r>
            <a:endParaRPr/>
          </a:p>
        </p:txBody>
      </p:sp>
      <p:pic>
        <p:nvPicPr>
          <p:cNvPr id="243" name="Google Shape;243;p32"/>
          <p:cNvPicPr preferRelativeResize="0"/>
          <p:nvPr/>
        </p:nvPicPr>
        <p:blipFill>
          <a:blip r:embed="rId3">
            <a:alphaModFix/>
          </a:blip>
          <a:stretch>
            <a:fillRect/>
          </a:stretch>
        </p:blipFill>
        <p:spPr>
          <a:xfrm>
            <a:off x="603150" y="1294100"/>
            <a:ext cx="7392998" cy="37656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3"/>
          <p:cNvPicPr preferRelativeResize="0"/>
          <p:nvPr/>
        </p:nvPicPr>
        <p:blipFill>
          <a:blip r:embed="rId3">
            <a:alphaModFix/>
          </a:blip>
          <a:stretch>
            <a:fillRect/>
          </a:stretch>
        </p:blipFill>
        <p:spPr>
          <a:xfrm>
            <a:off x="7183650" y="3027600"/>
            <a:ext cx="1845500" cy="2115900"/>
          </a:xfrm>
          <a:prstGeom prst="rect">
            <a:avLst/>
          </a:prstGeom>
          <a:noFill/>
          <a:ln>
            <a:noFill/>
          </a:ln>
        </p:spPr>
      </p:pic>
      <p:sp>
        <p:nvSpPr>
          <p:cNvPr id="249" name="Google Shape;249;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22222"/>
                </a:solidFill>
                <a:latin typeface="Montserrat"/>
                <a:ea typeface="Montserrat"/>
                <a:cs typeface="Montserrat"/>
                <a:sym typeface="Montserrat"/>
              </a:rPr>
              <a:t>What is </a:t>
            </a:r>
            <a:r>
              <a:rPr lang="en" sz="2611">
                <a:solidFill>
                  <a:srgbClr val="222222"/>
                </a:solidFill>
                <a:highlight>
                  <a:srgbClr val="FFFFFF"/>
                </a:highlight>
                <a:latin typeface="Montserrat"/>
                <a:ea typeface="Montserrat"/>
                <a:cs typeface="Montserrat"/>
                <a:sym typeface="Montserrat"/>
              </a:rPr>
              <a:t>BERTopic</a:t>
            </a:r>
            <a:r>
              <a:rPr lang="en">
                <a:solidFill>
                  <a:srgbClr val="222222"/>
                </a:solidFill>
                <a:latin typeface="Montserrat"/>
                <a:ea typeface="Montserrat"/>
                <a:cs typeface="Montserrat"/>
                <a:sym typeface="Montserrat"/>
              </a:rPr>
              <a:t>?</a:t>
            </a:r>
            <a:endParaRPr>
              <a:solidFill>
                <a:srgbClr val="222222"/>
              </a:solidFill>
              <a:latin typeface="Montserrat"/>
              <a:ea typeface="Montserrat"/>
              <a:cs typeface="Montserrat"/>
              <a:sym typeface="Montserrat"/>
            </a:endParaRPr>
          </a:p>
        </p:txBody>
      </p:sp>
      <p:sp>
        <p:nvSpPr>
          <p:cNvPr id="250" name="Google Shape;250;p33"/>
          <p:cNvSpPr txBox="1"/>
          <p:nvPr>
            <p:ph idx="1" type="body"/>
          </p:nvPr>
        </p:nvSpPr>
        <p:spPr>
          <a:xfrm>
            <a:off x="729450" y="2355925"/>
            <a:ext cx="6309600" cy="179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900">
                <a:solidFill>
                  <a:srgbClr val="666666"/>
                </a:solidFill>
                <a:latin typeface="Montserrat Medium"/>
                <a:ea typeface="Montserrat Medium"/>
                <a:cs typeface="Montserrat Medium"/>
                <a:sym typeface="Montserrat Medium"/>
              </a:rPr>
              <a:t>BERTopic is a topic modeling python library that combines transformer embeddings and clustering model algorithms to identify topics in NLP. It also supports visualizations similar to LDAvis!</a:t>
            </a:r>
            <a:endParaRPr sz="2200">
              <a:solidFill>
                <a:srgbClr val="666666"/>
              </a:solidFill>
              <a:latin typeface="Montserrat Medium"/>
              <a:ea typeface="Montserrat Medium"/>
              <a:cs typeface="Montserrat Medium"/>
              <a:sym typeface="Montserrat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4"/>
          <p:cNvPicPr preferRelativeResize="0"/>
          <p:nvPr/>
        </p:nvPicPr>
        <p:blipFill rotWithShape="1">
          <a:blip r:embed="rId3">
            <a:alphaModFix/>
          </a:blip>
          <a:srcRect b="0" l="0" r="23106" t="0"/>
          <a:stretch/>
        </p:blipFill>
        <p:spPr>
          <a:xfrm>
            <a:off x="7256225" y="3089871"/>
            <a:ext cx="1818650" cy="1989605"/>
          </a:xfrm>
          <a:prstGeom prst="rect">
            <a:avLst/>
          </a:prstGeom>
          <a:noFill/>
          <a:ln>
            <a:noFill/>
          </a:ln>
        </p:spPr>
      </p:pic>
      <p:sp>
        <p:nvSpPr>
          <p:cNvPr id="256" name="Google Shape;256;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91304"/>
              </a:lnSpc>
              <a:spcBef>
                <a:spcPts val="4700"/>
              </a:spcBef>
              <a:spcAft>
                <a:spcPts val="0"/>
              </a:spcAft>
              <a:buSzPts val="990"/>
              <a:buNone/>
            </a:pPr>
            <a:r>
              <a:rPr b="0" lang="en" sz="2385">
                <a:solidFill>
                  <a:srgbClr val="222222"/>
                </a:solidFill>
                <a:highlight>
                  <a:srgbClr val="FFFFFF"/>
                </a:highlight>
                <a:latin typeface="Montserrat Medium"/>
                <a:ea typeface="Montserrat Medium"/>
                <a:cs typeface="Montserrat Medium"/>
                <a:sym typeface="Montserrat Medium"/>
              </a:rPr>
              <a:t>BERTopic Model Algorithms</a:t>
            </a:r>
            <a:endParaRPr b="0" sz="3240">
              <a:solidFill>
                <a:srgbClr val="222222"/>
              </a:solidFill>
              <a:latin typeface="Montserrat Medium"/>
              <a:ea typeface="Montserrat Medium"/>
              <a:cs typeface="Montserrat Medium"/>
              <a:sym typeface="Montserrat Medium"/>
            </a:endParaRPr>
          </a:p>
        </p:txBody>
      </p:sp>
      <p:sp>
        <p:nvSpPr>
          <p:cNvPr id="257" name="Google Shape;257;p34"/>
          <p:cNvSpPr/>
          <p:nvPr/>
        </p:nvSpPr>
        <p:spPr>
          <a:xfrm>
            <a:off x="595675" y="2498775"/>
            <a:ext cx="2201100" cy="1198200"/>
          </a:xfrm>
          <a:prstGeom prst="roundRect">
            <a:avLst>
              <a:gd fmla="val 16667" name="adj"/>
            </a:avLst>
          </a:prstGeom>
          <a:solidFill>
            <a:schemeClr val="lt2"/>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Comic Sans MS"/>
                <a:ea typeface="Comic Sans MS"/>
                <a:cs typeface="Comic Sans MS"/>
                <a:sym typeface="Comic Sans MS"/>
              </a:rPr>
              <a:t>Document Embedding</a:t>
            </a:r>
            <a:endParaRPr b="1" sz="1600">
              <a:latin typeface="Comic Sans MS"/>
              <a:ea typeface="Comic Sans MS"/>
              <a:cs typeface="Comic Sans MS"/>
              <a:sym typeface="Comic Sans MS"/>
            </a:endParaRPr>
          </a:p>
        </p:txBody>
      </p:sp>
      <p:sp>
        <p:nvSpPr>
          <p:cNvPr id="258" name="Google Shape;258;p34"/>
          <p:cNvSpPr txBox="1"/>
          <p:nvPr/>
        </p:nvSpPr>
        <p:spPr>
          <a:xfrm>
            <a:off x="3014850" y="2081925"/>
            <a:ext cx="5984100" cy="1749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666666"/>
              </a:buClr>
              <a:buSzPts val="1500"/>
              <a:buFont typeface="Montserrat"/>
              <a:buChar char="●"/>
            </a:pPr>
            <a:r>
              <a:rPr lang="en" sz="1500">
                <a:solidFill>
                  <a:srgbClr val="666666"/>
                </a:solidFill>
                <a:latin typeface="Montserrat Medium"/>
                <a:ea typeface="Montserrat Medium"/>
                <a:cs typeface="Montserrat Medium"/>
                <a:sym typeface="Montserrat Medium"/>
              </a:rPr>
              <a:t>Document </a:t>
            </a:r>
            <a:r>
              <a:rPr lang="en" sz="1500">
                <a:solidFill>
                  <a:srgbClr val="666666"/>
                </a:solidFill>
                <a:latin typeface="Montserrat Medium"/>
                <a:ea typeface="Montserrat Medium"/>
                <a:cs typeface="Montserrat Medium"/>
                <a:sym typeface="Montserrat Medium"/>
              </a:rPr>
              <a:t>Embedding model converts documents into vector representations.</a:t>
            </a:r>
            <a:endParaRPr sz="1500">
              <a:solidFill>
                <a:srgbClr val="666666"/>
              </a:solidFill>
              <a:latin typeface="Montserrat Medium"/>
              <a:ea typeface="Montserrat Medium"/>
              <a:cs typeface="Montserrat Medium"/>
              <a:sym typeface="Montserrat Medium"/>
            </a:endParaRPr>
          </a:p>
          <a:p>
            <a:pPr indent="-323850" lvl="0" marL="457200" rtl="0" algn="l">
              <a:spcBef>
                <a:spcPts val="0"/>
              </a:spcBef>
              <a:spcAft>
                <a:spcPts val="0"/>
              </a:spcAft>
              <a:buClr>
                <a:srgbClr val="666666"/>
              </a:buClr>
              <a:buSzPts val="1500"/>
              <a:buFont typeface="Montserrat Medium"/>
              <a:buChar char="●"/>
            </a:pPr>
            <a:r>
              <a:rPr lang="en" sz="1500">
                <a:solidFill>
                  <a:srgbClr val="666666"/>
                </a:solidFill>
                <a:latin typeface="Montserrat Medium"/>
                <a:ea typeface="Montserrat Medium"/>
                <a:cs typeface="Montserrat Medium"/>
                <a:sym typeface="Montserrat Medium"/>
              </a:rPr>
              <a:t>BERTopic also allow to use other pretrained models from Hugging Face, Flair, spacy, gensim,etc.</a:t>
            </a:r>
            <a:endParaRPr sz="1500">
              <a:solidFill>
                <a:srgbClr val="666666"/>
              </a:solidFill>
              <a:latin typeface="Montserrat Medium"/>
              <a:ea typeface="Montserrat Medium"/>
              <a:cs typeface="Montserrat Medium"/>
              <a:sym typeface="Montserrat Medium"/>
            </a:endParaRPr>
          </a:p>
          <a:p>
            <a:pPr indent="0" lvl="0" marL="457200" rtl="0" algn="l">
              <a:lnSpc>
                <a:spcPct val="100000"/>
              </a:lnSpc>
              <a:spcBef>
                <a:spcPts val="3200"/>
              </a:spcBef>
              <a:spcAft>
                <a:spcPts val="0"/>
              </a:spcAft>
              <a:buNone/>
            </a:pPr>
            <a:r>
              <a:t/>
            </a:r>
            <a:endParaRPr sz="1500">
              <a:solidFill>
                <a:srgbClr val="666666"/>
              </a:solidFill>
              <a:latin typeface="Montserrat Medium"/>
              <a:ea typeface="Montserrat Medium"/>
              <a:cs typeface="Montserrat Medium"/>
              <a:sym typeface="Montserrat Medium"/>
            </a:endParaRPr>
          </a:p>
        </p:txBody>
      </p:sp>
      <p:sp>
        <p:nvSpPr>
          <p:cNvPr id="259" name="Google Shape;259;p34"/>
          <p:cNvSpPr txBox="1"/>
          <p:nvPr/>
        </p:nvSpPr>
        <p:spPr>
          <a:xfrm>
            <a:off x="3014850" y="3010225"/>
            <a:ext cx="43860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3200"/>
              </a:spcBef>
              <a:spcAft>
                <a:spcPts val="0"/>
              </a:spcAft>
              <a:buClr>
                <a:srgbClr val="666666"/>
              </a:buClr>
              <a:buSzPts val="1500"/>
              <a:buChar char="●"/>
            </a:pPr>
            <a:r>
              <a:rPr lang="en" sz="1500">
                <a:solidFill>
                  <a:srgbClr val="666666"/>
                </a:solidFill>
                <a:latin typeface="Montserrat Medium"/>
                <a:ea typeface="Montserrat Medium"/>
                <a:cs typeface="Montserrat Medium"/>
                <a:sym typeface="Montserrat Medium"/>
              </a:rPr>
              <a:t>BERTopic uses the English version of the </a:t>
            </a:r>
            <a:r>
              <a:rPr b="1" lang="en" sz="1500">
                <a:solidFill>
                  <a:srgbClr val="666666"/>
                </a:solidFill>
                <a:latin typeface="Montserrat"/>
                <a:ea typeface="Montserrat"/>
                <a:cs typeface="Montserrat"/>
                <a:sym typeface="Montserrat"/>
              </a:rPr>
              <a:t>sentence_transformers</a:t>
            </a:r>
            <a:r>
              <a:rPr lang="en" sz="1500">
                <a:solidFill>
                  <a:srgbClr val="666666"/>
                </a:solidFill>
                <a:latin typeface="Montserrat Medium"/>
                <a:ea typeface="Montserrat Medium"/>
                <a:cs typeface="Montserrat Medium"/>
                <a:sym typeface="Montserrat Medium"/>
              </a:rPr>
              <a:t> by default to get document embeddings.</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5"/>
          <p:cNvPicPr preferRelativeResize="0"/>
          <p:nvPr/>
        </p:nvPicPr>
        <p:blipFill>
          <a:blip r:embed="rId3">
            <a:alphaModFix/>
          </a:blip>
          <a:stretch>
            <a:fillRect/>
          </a:stretch>
        </p:blipFill>
        <p:spPr>
          <a:xfrm>
            <a:off x="7252325" y="488275"/>
            <a:ext cx="1891675" cy="1501076"/>
          </a:xfrm>
          <a:prstGeom prst="rect">
            <a:avLst/>
          </a:prstGeom>
          <a:noFill/>
          <a:ln>
            <a:noFill/>
          </a:ln>
        </p:spPr>
      </p:pic>
      <p:sp>
        <p:nvSpPr>
          <p:cNvPr id="265" name="Google Shape;265;p35"/>
          <p:cNvSpPr txBox="1"/>
          <p:nvPr>
            <p:ph type="title"/>
          </p:nvPr>
        </p:nvSpPr>
        <p:spPr>
          <a:xfrm>
            <a:off x="727650" y="1318650"/>
            <a:ext cx="7688700" cy="535200"/>
          </a:xfrm>
          <a:prstGeom prst="rect">
            <a:avLst/>
          </a:prstGeom>
        </p:spPr>
        <p:txBody>
          <a:bodyPr anchorCtr="0" anchor="t" bIns="91425" lIns="91425" spcFirstLastPara="1" rIns="91425" wrap="square" tIns="91425">
            <a:noAutofit/>
          </a:bodyPr>
          <a:lstStyle/>
          <a:p>
            <a:pPr indent="0" lvl="0" marL="0" rtl="0" algn="l">
              <a:lnSpc>
                <a:spcPct val="91304"/>
              </a:lnSpc>
              <a:spcBef>
                <a:spcPts val="4700"/>
              </a:spcBef>
              <a:spcAft>
                <a:spcPts val="0"/>
              </a:spcAft>
              <a:buSzPts val="990"/>
              <a:buNone/>
            </a:pPr>
            <a:r>
              <a:rPr b="0" lang="en" sz="2385">
                <a:solidFill>
                  <a:srgbClr val="222222"/>
                </a:solidFill>
                <a:highlight>
                  <a:srgbClr val="FFFFFF"/>
                </a:highlight>
                <a:latin typeface="Montserrat Medium"/>
                <a:ea typeface="Montserrat Medium"/>
                <a:cs typeface="Montserrat Medium"/>
                <a:sym typeface="Montserrat Medium"/>
              </a:rPr>
              <a:t>BERTopic Model Algorithms</a:t>
            </a:r>
            <a:endParaRPr b="0" sz="3240">
              <a:solidFill>
                <a:srgbClr val="222222"/>
              </a:solidFill>
              <a:latin typeface="Montserrat Medium"/>
              <a:ea typeface="Montserrat Medium"/>
              <a:cs typeface="Montserrat Medium"/>
              <a:sym typeface="Montserrat Medium"/>
            </a:endParaRPr>
          </a:p>
        </p:txBody>
      </p:sp>
      <p:sp>
        <p:nvSpPr>
          <p:cNvPr id="266" name="Google Shape;266;p35"/>
          <p:cNvSpPr/>
          <p:nvPr/>
        </p:nvSpPr>
        <p:spPr>
          <a:xfrm>
            <a:off x="799450" y="3772550"/>
            <a:ext cx="1836600" cy="670800"/>
          </a:xfrm>
          <a:prstGeom prst="roundRect">
            <a:avLst>
              <a:gd fmla="val 16667" name="adj"/>
            </a:avLst>
          </a:prstGeom>
          <a:solidFill>
            <a:schemeClr val="lt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Comic Sans MS"/>
                <a:ea typeface="Comic Sans MS"/>
                <a:cs typeface="Comic Sans MS"/>
                <a:sym typeface="Comic Sans MS"/>
              </a:rPr>
              <a:t>Document Clustering</a:t>
            </a:r>
            <a:endParaRPr b="1" sz="1600">
              <a:latin typeface="Comic Sans MS"/>
              <a:ea typeface="Comic Sans MS"/>
              <a:cs typeface="Comic Sans MS"/>
              <a:sym typeface="Comic Sans MS"/>
            </a:endParaRPr>
          </a:p>
        </p:txBody>
      </p:sp>
      <p:sp>
        <p:nvSpPr>
          <p:cNvPr id="267" name="Google Shape;267;p35"/>
          <p:cNvSpPr txBox="1"/>
          <p:nvPr/>
        </p:nvSpPr>
        <p:spPr>
          <a:xfrm>
            <a:off x="2965850" y="2519200"/>
            <a:ext cx="5496000" cy="615600"/>
          </a:xfrm>
          <a:prstGeom prst="rect">
            <a:avLst/>
          </a:prstGeom>
          <a:noFill/>
          <a:ln>
            <a:noFill/>
          </a:ln>
        </p:spPr>
        <p:txBody>
          <a:bodyPr anchorCtr="0" anchor="t" bIns="91425" lIns="91425" spcFirstLastPara="1" rIns="91425" wrap="square" tIns="91425">
            <a:spAutoFit/>
          </a:bodyPr>
          <a:lstStyle/>
          <a:p>
            <a:pPr indent="-317500" lvl="0" marL="457200" rtl="0" algn="l">
              <a:lnSpc>
                <a:spcPct val="100000"/>
              </a:lnSpc>
              <a:spcBef>
                <a:spcPts val="3200"/>
              </a:spcBef>
              <a:spcAft>
                <a:spcPts val="0"/>
              </a:spcAft>
              <a:buClr>
                <a:srgbClr val="666666"/>
              </a:buClr>
              <a:buSzPts val="1400"/>
              <a:buFont typeface="Montserrat Medium"/>
              <a:buChar char="●"/>
            </a:pPr>
            <a:r>
              <a:rPr lang="en">
                <a:solidFill>
                  <a:srgbClr val="666666"/>
                </a:solidFill>
                <a:latin typeface="Montserrat Medium"/>
                <a:ea typeface="Montserrat Medium"/>
                <a:cs typeface="Montserrat Medium"/>
                <a:sym typeface="Montserrat Medium"/>
              </a:rPr>
              <a:t>Default algorithm for dimension reduction is </a:t>
            </a:r>
            <a:r>
              <a:rPr b="1" lang="en">
                <a:solidFill>
                  <a:srgbClr val="666666"/>
                </a:solidFill>
                <a:latin typeface="Montserrat"/>
                <a:ea typeface="Montserrat"/>
                <a:cs typeface="Montserrat"/>
                <a:sym typeface="Montserrat"/>
              </a:rPr>
              <a:t>UMAP </a:t>
            </a:r>
            <a:r>
              <a:rPr lang="en">
                <a:solidFill>
                  <a:srgbClr val="666666"/>
                </a:solidFill>
                <a:latin typeface="Montserrat Medium"/>
                <a:ea typeface="Montserrat Medium"/>
                <a:cs typeface="Montserrat Medium"/>
                <a:sym typeface="Montserrat Medium"/>
              </a:rPr>
              <a:t>(Uniform Manifold Approximation &amp; Projection)</a:t>
            </a:r>
            <a:endParaRPr>
              <a:solidFill>
                <a:srgbClr val="666666"/>
              </a:solidFill>
              <a:latin typeface="Montserrat Medium"/>
              <a:ea typeface="Montserrat Medium"/>
              <a:cs typeface="Montserrat Medium"/>
              <a:sym typeface="Montserrat Medium"/>
            </a:endParaRPr>
          </a:p>
        </p:txBody>
      </p:sp>
      <p:sp>
        <p:nvSpPr>
          <p:cNvPr id="268" name="Google Shape;268;p35"/>
          <p:cNvSpPr txBox="1"/>
          <p:nvPr/>
        </p:nvSpPr>
        <p:spPr>
          <a:xfrm>
            <a:off x="2965850" y="3664650"/>
            <a:ext cx="5496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3200"/>
              </a:spcBef>
              <a:spcAft>
                <a:spcPts val="0"/>
              </a:spcAft>
              <a:buClr>
                <a:srgbClr val="666666"/>
              </a:buClr>
              <a:buSzPts val="1400"/>
              <a:buFont typeface="Montserrat Medium"/>
              <a:buChar char="●"/>
            </a:pPr>
            <a:r>
              <a:rPr lang="en">
                <a:solidFill>
                  <a:srgbClr val="666666"/>
                </a:solidFill>
                <a:latin typeface="Montserrat Medium"/>
                <a:ea typeface="Montserrat Medium"/>
                <a:cs typeface="Montserrat Medium"/>
                <a:sym typeface="Montserrat Medium"/>
              </a:rPr>
              <a:t>Default algorithm for clustering is </a:t>
            </a:r>
            <a:r>
              <a:rPr b="1" lang="en">
                <a:solidFill>
                  <a:srgbClr val="666666"/>
                </a:solidFill>
                <a:latin typeface="Montserrat"/>
                <a:ea typeface="Montserrat"/>
                <a:cs typeface="Montserrat"/>
                <a:sym typeface="Montserrat"/>
              </a:rPr>
              <a:t>HDBSCAN</a:t>
            </a:r>
            <a:r>
              <a:rPr lang="en">
                <a:solidFill>
                  <a:srgbClr val="666666"/>
                </a:solidFill>
                <a:latin typeface="Montserrat Medium"/>
                <a:ea typeface="Montserrat Medium"/>
                <a:cs typeface="Montserrat Medium"/>
                <a:sym typeface="Montserrat Medium"/>
              </a:rPr>
              <a:t>.</a:t>
            </a:r>
            <a:r>
              <a:rPr lang="en">
                <a:solidFill>
                  <a:srgbClr val="666666"/>
                </a:solidFill>
                <a:latin typeface="Montserrat Medium"/>
                <a:ea typeface="Montserrat Medium"/>
                <a:cs typeface="Montserrat Medium"/>
                <a:sym typeface="Montserrat Medium"/>
              </a:rPr>
              <a:t> HDBSCAN is a hierarchical, density-based method and determines the no of clusters automatically</a:t>
            </a:r>
            <a:endParaRPr>
              <a:solidFill>
                <a:srgbClr val="666666"/>
              </a:solidFill>
              <a:latin typeface="Montserrat Medium"/>
              <a:ea typeface="Montserrat Medium"/>
              <a:cs typeface="Montserrat Medium"/>
              <a:sym typeface="Montserrat Medium"/>
            </a:endParaRPr>
          </a:p>
        </p:txBody>
      </p:sp>
      <p:sp>
        <p:nvSpPr>
          <p:cNvPr id="269" name="Google Shape;269;p35"/>
          <p:cNvSpPr/>
          <p:nvPr/>
        </p:nvSpPr>
        <p:spPr>
          <a:xfrm>
            <a:off x="799450" y="2458425"/>
            <a:ext cx="1836600" cy="670800"/>
          </a:xfrm>
          <a:prstGeom prst="roundRect">
            <a:avLst>
              <a:gd fmla="val 16667" name="adj"/>
            </a:avLst>
          </a:prstGeom>
          <a:solidFill>
            <a:schemeClr val="lt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Comic Sans MS"/>
                <a:ea typeface="Comic Sans MS"/>
                <a:cs typeface="Comic Sans MS"/>
                <a:sym typeface="Comic Sans MS"/>
              </a:rPr>
              <a:t>Dimensionality</a:t>
            </a:r>
            <a:r>
              <a:rPr b="1" lang="en" sz="1600">
                <a:latin typeface="Comic Sans MS"/>
                <a:ea typeface="Comic Sans MS"/>
                <a:cs typeface="Comic Sans MS"/>
                <a:sym typeface="Comic Sans MS"/>
              </a:rPr>
              <a:t> Reduction</a:t>
            </a:r>
            <a:endParaRPr b="1" sz="1600">
              <a:latin typeface="Comic Sans MS"/>
              <a:ea typeface="Comic Sans MS"/>
              <a:cs typeface="Comic Sans MS"/>
              <a:sym typeface="Comic Sans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6"/>
          <p:cNvPicPr preferRelativeResize="0"/>
          <p:nvPr/>
        </p:nvPicPr>
        <p:blipFill rotWithShape="1">
          <a:blip r:embed="rId3">
            <a:alphaModFix/>
          </a:blip>
          <a:srcRect b="0" l="0" r="5660" t="0"/>
          <a:stretch/>
        </p:blipFill>
        <p:spPr>
          <a:xfrm>
            <a:off x="5668250" y="2895375"/>
            <a:ext cx="3422701" cy="2202025"/>
          </a:xfrm>
          <a:prstGeom prst="rect">
            <a:avLst/>
          </a:prstGeom>
          <a:noFill/>
          <a:ln>
            <a:noFill/>
          </a:ln>
        </p:spPr>
      </p:pic>
      <p:sp>
        <p:nvSpPr>
          <p:cNvPr id="275" name="Google Shape;275;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91304"/>
              </a:lnSpc>
              <a:spcBef>
                <a:spcPts val="4700"/>
              </a:spcBef>
              <a:spcAft>
                <a:spcPts val="0"/>
              </a:spcAft>
              <a:buSzPts val="990"/>
              <a:buNone/>
            </a:pPr>
            <a:r>
              <a:rPr b="0" lang="en" sz="2385">
                <a:solidFill>
                  <a:srgbClr val="222222"/>
                </a:solidFill>
                <a:highlight>
                  <a:srgbClr val="FFFFFF"/>
                </a:highlight>
                <a:latin typeface="Montserrat Medium"/>
                <a:ea typeface="Montserrat Medium"/>
                <a:cs typeface="Montserrat Medium"/>
                <a:sym typeface="Montserrat Medium"/>
              </a:rPr>
              <a:t>BERTopic Model Algorithms</a:t>
            </a:r>
            <a:endParaRPr b="0" sz="3240">
              <a:solidFill>
                <a:srgbClr val="222222"/>
              </a:solidFill>
              <a:latin typeface="Montserrat Medium"/>
              <a:ea typeface="Montserrat Medium"/>
              <a:cs typeface="Montserrat Medium"/>
              <a:sym typeface="Montserrat Medium"/>
            </a:endParaRPr>
          </a:p>
        </p:txBody>
      </p:sp>
      <p:sp>
        <p:nvSpPr>
          <p:cNvPr id="276" name="Google Shape;276;p36"/>
          <p:cNvSpPr/>
          <p:nvPr/>
        </p:nvSpPr>
        <p:spPr>
          <a:xfrm>
            <a:off x="586300" y="2142775"/>
            <a:ext cx="2201100" cy="1198200"/>
          </a:xfrm>
          <a:prstGeom prst="roundRect">
            <a:avLst>
              <a:gd fmla="val 16667" name="adj"/>
            </a:avLst>
          </a:prstGeom>
          <a:solidFill>
            <a:schemeClr val="lt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Comic Sans MS"/>
                <a:ea typeface="Comic Sans MS"/>
                <a:cs typeface="Comic Sans MS"/>
                <a:sym typeface="Comic Sans MS"/>
              </a:rPr>
              <a:t>Topic Representation</a:t>
            </a:r>
            <a:endParaRPr b="1" sz="1600">
              <a:latin typeface="Comic Sans MS"/>
              <a:ea typeface="Comic Sans MS"/>
              <a:cs typeface="Comic Sans MS"/>
              <a:sym typeface="Comic Sans MS"/>
            </a:endParaRPr>
          </a:p>
        </p:txBody>
      </p:sp>
      <p:sp>
        <p:nvSpPr>
          <p:cNvPr id="277" name="Google Shape;277;p36"/>
          <p:cNvSpPr txBox="1"/>
          <p:nvPr/>
        </p:nvSpPr>
        <p:spPr>
          <a:xfrm>
            <a:off x="3121475" y="2087775"/>
            <a:ext cx="5690400" cy="1108200"/>
          </a:xfrm>
          <a:prstGeom prst="rect">
            <a:avLst/>
          </a:prstGeom>
          <a:noFill/>
          <a:ln>
            <a:noFill/>
          </a:ln>
        </p:spPr>
        <p:txBody>
          <a:bodyPr anchorCtr="0" anchor="t" bIns="91425" lIns="91425" spcFirstLastPara="1" rIns="91425" wrap="square" tIns="91425">
            <a:spAutoFit/>
          </a:bodyPr>
          <a:lstStyle/>
          <a:p>
            <a:pPr indent="-323850" lvl="0" marL="457200" rtl="0" algn="l">
              <a:lnSpc>
                <a:spcPct val="100000"/>
              </a:lnSpc>
              <a:spcBef>
                <a:spcPts val="3200"/>
              </a:spcBef>
              <a:spcAft>
                <a:spcPts val="0"/>
              </a:spcAft>
              <a:buClr>
                <a:srgbClr val="666666"/>
              </a:buClr>
              <a:buSzPts val="1500"/>
              <a:buFont typeface="Montserrat Medium"/>
              <a:buChar char="●"/>
            </a:pPr>
            <a:r>
              <a:rPr lang="en" sz="1500">
                <a:solidFill>
                  <a:srgbClr val="666666"/>
                </a:solidFill>
                <a:latin typeface="Montserrat Medium"/>
                <a:ea typeface="Montserrat Medium"/>
                <a:cs typeface="Montserrat Medium"/>
                <a:sym typeface="Montserrat Medium"/>
              </a:rPr>
              <a:t>For topic representation, BERTopic uses </a:t>
            </a:r>
            <a:r>
              <a:rPr lang="en" sz="1500">
                <a:solidFill>
                  <a:srgbClr val="666666"/>
                </a:solidFill>
                <a:highlight>
                  <a:srgbClr val="FFFFFF"/>
                </a:highlight>
                <a:latin typeface="Montserrat Medium"/>
                <a:ea typeface="Montserrat Medium"/>
                <a:cs typeface="Montserrat Medium"/>
                <a:sym typeface="Montserrat Medium"/>
              </a:rPr>
              <a:t>a </a:t>
            </a:r>
            <a:r>
              <a:rPr b="1" lang="en" sz="1500">
                <a:solidFill>
                  <a:srgbClr val="666666"/>
                </a:solidFill>
                <a:highlight>
                  <a:srgbClr val="FFFFFF"/>
                </a:highlight>
                <a:latin typeface="Montserrat"/>
                <a:ea typeface="Montserrat"/>
                <a:cs typeface="Montserrat"/>
                <a:sym typeface="Montserrat"/>
              </a:rPr>
              <a:t>class-based TF-IDF called c-TF-IDF</a:t>
            </a:r>
            <a:r>
              <a:rPr lang="en" sz="1500">
                <a:solidFill>
                  <a:srgbClr val="666666"/>
                </a:solidFill>
                <a:highlight>
                  <a:srgbClr val="FFFFFF"/>
                </a:highlight>
                <a:latin typeface="Montserrat Medium"/>
                <a:ea typeface="Montserrat Medium"/>
                <a:cs typeface="Montserrat Medium"/>
                <a:sym typeface="Montserrat Medium"/>
              </a:rPr>
              <a:t>. The top words with the highest c-TF-IDF scores are selected to represent each topic.</a:t>
            </a:r>
            <a:endParaRPr sz="1500">
              <a:solidFill>
                <a:srgbClr val="666666"/>
              </a:solidFill>
              <a:latin typeface="Montserrat Medium"/>
              <a:ea typeface="Montserrat Medium"/>
              <a:cs typeface="Montserrat Medium"/>
              <a:sym typeface="Montserrat Medium"/>
            </a:endParaRPr>
          </a:p>
        </p:txBody>
      </p:sp>
      <p:sp>
        <p:nvSpPr>
          <p:cNvPr id="278" name="Google Shape;278;p36"/>
          <p:cNvSpPr txBox="1"/>
          <p:nvPr/>
        </p:nvSpPr>
        <p:spPr>
          <a:xfrm>
            <a:off x="665975" y="3629900"/>
            <a:ext cx="5297100" cy="957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200">
                <a:solidFill>
                  <a:srgbClr val="666666"/>
                </a:solidFill>
                <a:highlight>
                  <a:srgbClr val="FFFFFF"/>
                </a:highlight>
                <a:latin typeface="Montserrat"/>
                <a:ea typeface="Montserrat"/>
                <a:cs typeface="Montserrat"/>
                <a:sym typeface="Montserrat"/>
              </a:rPr>
              <a:t>TF-IDF</a:t>
            </a:r>
            <a:r>
              <a:rPr lang="en" sz="1200">
                <a:solidFill>
                  <a:srgbClr val="666666"/>
                </a:solidFill>
                <a:highlight>
                  <a:srgbClr val="FFFFFF"/>
                </a:highlight>
                <a:latin typeface="Montserrat Medium"/>
                <a:ea typeface="Montserrat Medium"/>
                <a:cs typeface="Montserrat Medium"/>
                <a:sym typeface="Montserrat Medium"/>
              </a:rPr>
              <a:t>, TF measures the </a:t>
            </a:r>
            <a:r>
              <a:rPr b="1" lang="en" sz="1200">
                <a:solidFill>
                  <a:srgbClr val="666666"/>
                </a:solidFill>
                <a:highlight>
                  <a:srgbClr val="FFFFFF"/>
                </a:highlight>
                <a:latin typeface="Montserrat"/>
                <a:ea typeface="Montserrat"/>
                <a:cs typeface="Montserrat"/>
                <a:sym typeface="Montserrat"/>
              </a:rPr>
              <a:t>term frequency in each document</a:t>
            </a:r>
            <a:r>
              <a:rPr lang="en" sz="1200">
                <a:solidFill>
                  <a:srgbClr val="666666"/>
                </a:solidFill>
                <a:highlight>
                  <a:srgbClr val="FFFFFF"/>
                </a:highlight>
                <a:latin typeface="Montserrat Medium"/>
                <a:ea typeface="Montserrat Medium"/>
                <a:cs typeface="Montserrat Medium"/>
                <a:sym typeface="Montserrat Medium"/>
              </a:rPr>
              <a:t>.</a:t>
            </a:r>
            <a:endParaRPr sz="1200">
              <a:solidFill>
                <a:srgbClr val="666666"/>
              </a:solidFill>
              <a:highlight>
                <a:srgbClr val="FFFFFF"/>
              </a:highlight>
              <a:latin typeface="Montserrat Medium"/>
              <a:ea typeface="Montserrat Medium"/>
              <a:cs typeface="Montserrat Medium"/>
              <a:sym typeface="Montserrat Medium"/>
            </a:endParaRPr>
          </a:p>
          <a:p>
            <a:pPr indent="0" lvl="0" marL="0" rtl="0" algn="l">
              <a:lnSpc>
                <a:spcPct val="100000"/>
              </a:lnSpc>
              <a:spcBef>
                <a:spcPts val="1700"/>
              </a:spcBef>
              <a:spcAft>
                <a:spcPts val="0"/>
              </a:spcAft>
              <a:buNone/>
            </a:pPr>
            <a:r>
              <a:rPr b="1" lang="en" sz="1200">
                <a:solidFill>
                  <a:srgbClr val="666666"/>
                </a:solidFill>
                <a:highlight>
                  <a:srgbClr val="FFFFFF"/>
                </a:highlight>
                <a:latin typeface="Montserrat"/>
                <a:ea typeface="Montserrat"/>
                <a:cs typeface="Montserrat"/>
                <a:sym typeface="Montserrat"/>
              </a:rPr>
              <a:t>c-TF-IDF</a:t>
            </a:r>
            <a:r>
              <a:rPr lang="en" sz="1200">
                <a:solidFill>
                  <a:srgbClr val="666666"/>
                </a:solidFill>
                <a:highlight>
                  <a:srgbClr val="FFFFFF"/>
                </a:highlight>
                <a:latin typeface="Montserrat Medium"/>
                <a:ea typeface="Montserrat Medium"/>
                <a:cs typeface="Montserrat Medium"/>
                <a:sym typeface="Montserrat Medium"/>
              </a:rPr>
              <a:t>, TF measures the </a:t>
            </a:r>
            <a:r>
              <a:rPr b="1" lang="en" sz="1200">
                <a:solidFill>
                  <a:srgbClr val="666666"/>
                </a:solidFill>
                <a:highlight>
                  <a:srgbClr val="FFFFFF"/>
                </a:highlight>
                <a:latin typeface="Montserrat"/>
                <a:ea typeface="Montserrat"/>
                <a:cs typeface="Montserrat"/>
                <a:sym typeface="Montserrat"/>
              </a:rPr>
              <a:t>term frequency in each cluster,</a:t>
            </a:r>
            <a:r>
              <a:rPr lang="en" sz="1200">
                <a:solidFill>
                  <a:srgbClr val="666666"/>
                </a:solidFill>
                <a:highlight>
                  <a:srgbClr val="FFFFFF"/>
                </a:highlight>
                <a:latin typeface="Montserrat Medium"/>
                <a:ea typeface="Montserrat Medium"/>
                <a:cs typeface="Montserrat Medium"/>
                <a:sym typeface="Montserrat Medium"/>
              </a:rPr>
              <a:t> and each cluster includes many documents.</a:t>
            </a:r>
            <a:endParaRPr sz="1200">
              <a:solidFill>
                <a:srgbClr val="666666"/>
              </a:solidFill>
              <a:highlight>
                <a:srgbClr val="FFFFFF"/>
              </a:highlight>
              <a:latin typeface="Montserrat Medium"/>
              <a:ea typeface="Montserrat Medium"/>
              <a:cs typeface="Montserrat Medium"/>
              <a:sym typeface="Montserrat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7"/>
          <p:cNvPicPr preferRelativeResize="0"/>
          <p:nvPr/>
        </p:nvPicPr>
        <p:blipFill>
          <a:blip r:embed="rId3">
            <a:alphaModFix/>
          </a:blip>
          <a:stretch>
            <a:fillRect/>
          </a:stretch>
        </p:blipFill>
        <p:spPr>
          <a:xfrm>
            <a:off x="7782425" y="482825"/>
            <a:ext cx="1361574" cy="1243699"/>
          </a:xfrm>
          <a:prstGeom prst="rect">
            <a:avLst/>
          </a:prstGeom>
          <a:noFill/>
          <a:ln>
            <a:noFill/>
          </a:ln>
        </p:spPr>
      </p:pic>
      <p:sp>
        <p:nvSpPr>
          <p:cNvPr id="284" name="Google Shape;284;p37"/>
          <p:cNvSpPr txBox="1"/>
          <p:nvPr>
            <p:ph type="title"/>
          </p:nvPr>
        </p:nvSpPr>
        <p:spPr>
          <a:xfrm>
            <a:off x="688225" y="545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BERTopic Results</a:t>
            </a:r>
            <a:endParaRPr/>
          </a:p>
        </p:txBody>
      </p:sp>
      <p:sp>
        <p:nvSpPr>
          <p:cNvPr id="285" name="Google Shape;285;p37"/>
          <p:cNvSpPr txBox="1"/>
          <p:nvPr/>
        </p:nvSpPr>
        <p:spPr>
          <a:xfrm>
            <a:off x="4772300" y="1218175"/>
            <a:ext cx="2968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Top 20 </a:t>
            </a:r>
            <a:r>
              <a:rPr b="1" lang="en">
                <a:latin typeface="Lato"/>
                <a:ea typeface="Lato"/>
                <a:cs typeface="Lato"/>
                <a:sym typeface="Lato"/>
              </a:rPr>
              <a:t>Topics (Rating &lt; 2)</a:t>
            </a:r>
            <a:endParaRPr b="1">
              <a:latin typeface="Lato"/>
              <a:ea typeface="Lato"/>
              <a:cs typeface="Lato"/>
              <a:sym typeface="Lato"/>
            </a:endParaRPr>
          </a:p>
        </p:txBody>
      </p:sp>
      <p:pic>
        <p:nvPicPr>
          <p:cNvPr id="286" name="Google Shape;286;p37"/>
          <p:cNvPicPr preferRelativeResize="0"/>
          <p:nvPr/>
        </p:nvPicPr>
        <p:blipFill>
          <a:blip r:embed="rId4">
            <a:alphaModFix/>
          </a:blip>
          <a:stretch>
            <a:fillRect/>
          </a:stretch>
        </p:blipFill>
        <p:spPr>
          <a:xfrm>
            <a:off x="4850325" y="1618375"/>
            <a:ext cx="2925725" cy="33285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grpSp>
        <p:nvGrpSpPr>
          <p:cNvPr id="291" name="Google Shape;291;p38"/>
          <p:cNvGrpSpPr/>
          <p:nvPr/>
        </p:nvGrpSpPr>
        <p:grpSpPr>
          <a:xfrm>
            <a:off x="499950" y="1986388"/>
            <a:ext cx="7529702" cy="2604076"/>
            <a:chOff x="103100" y="2208025"/>
            <a:chExt cx="7529702" cy="2604076"/>
          </a:xfrm>
        </p:grpSpPr>
        <p:pic>
          <p:nvPicPr>
            <p:cNvPr id="292" name="Google Shape;292;p38"/>
            <p:cNvPicPr preferRelativeResize="0"/>
            <p:nvPr/>
          </p:nvPicPr>
          <p:blipFill rotWithShape="1">
            <a:blip r:embed="rId3">
              <a:alphaModFix/>
            </a:blip>
            <a:srcRect b="0" l="0" r="25595" t="0"/>
            <a:stretch/>
          </p:blipFill>
          <p:spPr>
            <a:xfrm>
              <a:off x="103100" y="2208025"/>
              <a:ext cx="7529702" cy="2604076"/>
            </a:xfrm>
            <a:prstGeom prst="rect">
              <a:avLst/>
            </a:prstGeom>
            <a:noFill/>
            <a:ln>
              <a:noFill/>
            </a:ln>
          </p:spPr>
        </p:pic>
        <p:pic>
          <p:nvPicPr>
            <p:cNvPr id="293" name="Google Shape;293;p38"/>
            <p:cNvPicPr preferRelativeResize="0"/>
            <p:nvPr/>
          </p:nvPicPr>
          <p:blipFill>
            <a:blip r:embed="rId4">
              <a:alphaModFix/>
            </a:blip>
            <a:stretch>
              <a:fillRect/>
            </a:stretch>
          </p:blipFill>
          <p:spPr>
            <a:xfrm>
              <a:off x="5357775" y="3512698"/>
              <a:ext cx="2201949" cy="1111150"/>
            </a:xfrm>
            <a:prstGeom prst="rect">
              <a:avLst/>
            </a:prstGeom>
            <a:noFill/>
            <a:ln>
              <a:noFill/>
            </a:ln>
          </p:spPr>
        </p:pic>
      </p:grpSp>
      <p:pic>
        <p:nvPicPr>
          <p:cNvPr id="294" name="Google Shape;294;p38"/>
          <p:cNvPicPr preferRelativeResize="0"/>
          <p:nvPr/>
        </p:nvPicPr>
        <p:blipFill>
          <a:blip r:embed="rId5">
            <a:alphaModFix/>
          </a:blip>
          <a:stretch>
            <a:fillRect/>
          </a:stretch>
        </p:blipFill>
        <p:spPr>
          <a:xfrm>
            <a:off x="7782425" y="482825"/>
            <a:ext cx="1361574" cy="1243699"/>
          </a:xfrm>
          <a:prstGeom prst="rect">
            <a:avLst/>
          </a:prstGeom>
          <a:noFill/>
          <a:ln>
            <a:noFill/>
          </a:ln>
        </p:spPr>
      </p:pic>
      <p:sp>
        <p:nvSpPr>
          <p:cNvPr id="295" name="Google Shape;295;p38"/>
          <p:cNvSpPr txBox="1"/>
          <p:nvPr>
            <p:ph type="title"/>
          </p:nvPr>
        </p:nvSpPr>
        <p:spPr>
          <a:xfrm>
            <a:off x="688225" y="545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BERTopic Results</a:t>
            </a:r>
            <a:endParaRPr/>
          </a:p>
        </p:txBody>
      </p:sp>
      <p:sp>
        <p:nvSpPr>
          <p:cNvPr id="296" name="Google Shape;296;p38"/>
          <p:cNvSpPr txBox="1"/>
          <p:nvPr/>
        </p:nvSpPr>
        <p:spPr>
          <a:xfrm>
            <a:off x="3200475" y="1383025"/>
            <a:ext cx="2968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Topic Word Scores (Rating &gt; 4)</a:t>
            </a:r>
            <a:endParaRPr b="1">
              <a:latin typeface="Lato"/>
              <a:ea typeface="Lato"/>
              <a:cs typeface="Lato"/>
              <a:sym typeface="Lato"/>
            </a:endParaRPr>
          </a:p>
        </p:txBody>
      </p:sp>
      <p:sp>
        <p:nvSpPr>
          <p:cNvPr id="297" name="Google Shape;297;p38"/>
          <p:cNvSpPr txBox="1"/>
          <p:nvPr/>
        </p:nvSpPr>
        <p:spPr>
          <a:xfrm>
            <a:off x="1914975" y="1986400"/>
            <a:ext cx="1136100" cy="18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666666"/>
                </a:solidFill>
                <a:latin typeface="Lato"/>
                <a:ea typeface="Lato"/>
                <a:cs typeface="Lato"/>
                <a:sym typeface="Lato"/>
              </a:rPr>
              <a:t>(Wedding Ring</a:t>
            </a:r>
            <a:r>
              <a:rPr b="1" lang="en" sz="900">
                <a:solidFill>
                  <a:srgbClr val="666666"/>
                </a:solidFill>
                <a:latin typeface="Lato"/>
                <a:ea typeface="Lato"/>
                <a:cs typeface="Lato"/>
                <a:sym typeface="Lato"/>
              </a:rPr>
              <a:t>)</a:t>
            </a:r>
            <a:endParaRPr b="1" sz="900">
              <a:solidFill>
                <a:srgbClr val="666666"/>
              </a:solidFill>
              <a:latin typeface="Lato"/>
              <a:ea typeface="Lato"/>
              <a:cs typeface="Lato"/>
              <a:sym typeface="Lato"/>
            </a:endParaRPr>
          </a:p>
        </p:txBody>
      </p:sp>
      <p:sp>
        <p:nvSpPr>
          <p:cNvPr id="298" name="Google Shape;298;p38"/>
          <p:cNvSpPr txBox="1"/>
          <p:nvPr/>
        </p:nvSpPr>
        <p:spPr>
          <a:xfrm>
            <a:off x="4572000" y="1986400"/>
            <a:ext cx="1221000" cy="18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666666"/>
                </a:solidFill>
                <a:latin typeface="Lato"/>
                <a:ea typeface="Lato"/>
                <a:cs typeface="Lato"/>
                <a:sym typeface="Lato"/>
              </a:rPr>
              <a:t>(Credit card wallet</a:t>
            </a:r>
            <a:r>
              <a:rPr b="1" lang="en" sz="900">
                <a:solidFill>
                  <a:srgbClr val="666666"/>
                </a:solidFill>
                <a:latin typeface="Lato"/>
                <a:ea typeface="Lato"/>
                <a:cs typeface="Lato"/>
                <a:sym typeface="Lato"/>
              </a:rPr>
              <a:t>)</a:t>
            </a:r>
            <a:endParaRPr b="1" sz="900">
              <a:solidFill>
                <a:srgbClr val="666666"/>
              </a:solidFill>
              <a:latin typeface="Lato"/>
              <a:ea typeface="Lato"/>
              <a:cs typeface="Lato"/>
              <a:sym typeface="Lato"/>
            </a:endParaRPr>
          </a:p>
        </p:txBody>
      </p:sp>
      <p:sp>
        <p:nvSpPr>
          <p:cNvPr id="299" name="Google Shape;299;p38"/>
          <p:cNvSpPr txBox="1"/>
          <p:nvPr/>
        </p:nvSpPr>
        <p:spPr>
          <a:xfrm>
            <a:off x="7179925" y="1986400"/>
            <a:ext cx="1318800" cy="18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666666"/>
                </a:solidFill>
                <a:latin typeface="Lato"/>
                <a:ea typeface="Lato"/>
                <a:cs typeface="Lato"/>
                <a:sym typeface="Lato"/>
              </a:rPr>
              <a:t>(Halloween Costume)</a:t>
            </a:r>
            <a:endParaRPr b="1" sz="900">
              <a:solidFill>
                <a:srgbClr val="666666"/>
              </a:solidFill>
              <a:latin typeface="Lato"/>
              <a:ea typeface="Lato"/>
              <a:cs typeface="Lato"/>
              <a:sym typeface="Lato"/>
            </a:endParaRPr>
          </a:p>
        </p:txBody>
      </p:sp>
      <p:sp>
        <p:nvSpPr>
          <p:cNvPr id="300" name="Google Shape;300;p38"/>
          <p:cNvSpPr txBox="1"/>
          <p:nvPr/>
        </p:nvSpPr>
        <p:spPr>
          <a:xfrm>
            <a:off x="1929925" y="3244650"/>
            <a:ext cx="1221000" cy="18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666666"/>
                </a:solidFill>
                <a:latin typeface="Lato"/>
                <a:ea typeface="Lato"/>
                <a:cs typeface="Lato"/>
                <a:sym typeface="Lato"/>
              </a:rPr>
              <a:t>(Rain Jacket/Coat)</a:t>
            </a:r>
            <a:endParaRPr b="1" sz="900">
              <a:solidFill>
                <a:srgbClr val="666666"/>
              </a:solidFill>
              <a:latin typeface="Lato"/>
              <a:ea typeface="Lato"/>
              <a:cs typeface="Lato"/>
              <a:sym typeface="Lato"/>
            </a:endParaRPr>
          </a:p>
        </p:txBody>
      </p:sp>
      <p:sp>
        <p:nvSpPr>
          <p:cNvPr id="301" name="Google Shape;301;p38"/>
          <p:cNvSpPr txBox="1"/>
          <p:nvPr/>
        </p:nvSpPr>
        <p:spPr>
          <a:xfrm>
            <a:off x="4613950" y="3244650"/>
            <a:ext cx="531900" cy="18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666666"/>
                </a:solidFill>
                <a:latin typeface="Lato"/>
                <a:ea typeface="Lato"/>
                <a:cs typeface="Lato"/>
                <a:sym typeface="Lato"/>
              </a:rPr>
              <a:t>(Belt)</a:t>
            </a:r>
            <a:endParaRPr b="1" sz="900">
              <a:solidFill>
                <a:srgbClr val="666666"/>
              </a:solidFill>
              <a:latin typeface="Lato"/>
              <a:ea typeface="Lato"/>
              <a:cs typeface="Lato"/>
              <a:sym typeface="Lato"/>
            </a:endParaRPr>
          </a:p>
        </p:txBody>
      </p:sp>
      <p:sp>
        <p:nvSpPr>
          <p:cNvPr id="302" name="Google Shape;302;p38"/>
          <p:cNvSpPr txBox="1"/>
          <p:nvPr/>
        </p:nvSpPr>
        <p:spPr>
          <a:xfrm>
            <a:off x="7147400" y="3270425"/>
            <a:ext cx="758700" cy="18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666666"/>
                </a:solidFill>
                <a:latin typeface="Lato"/>
                <a:ea typeface="Lato"/>
                <a:cs typeface="Lato"/>
                <a:sym typeface="Lato"/>
              </a:rPr>
              <a:t>(Earrings)</a:t>
            </a:r>
            <a:endParaRPr b="1" sz="900">
              <a:solidFill>
                <a:srgbClr val="666666"/>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39"/>
          <p:cNvPicPr preferRelativeResize="0"/>
          <p:nvPr/>
        </p:nvPicPr>
        <p:blipFill>
          <a:blip r:embed="rId3">
            <a:alphaModFix/>
          </a:blip>
          <a:stretch>
            <a:fillRect/>
          </a:stretch>
        </p:blipFill>
        <p:spPr>
          <a:xfrm>
            <a:off x="7782425" y="482825"/>
            <a:ext cx="1361574" cy="1243699"/>
          </a:xfrm>
          <a:prstGeom prst="rect">
            <a:avLst/>
          </a:prstGeom>
          <a:noFill/>
          <a:ln>
            <a:noFill/>
          </a:ln>
        </p:spPr>
      </p:pic>
      <p:sp>
        <p:nvSpPr>
          <p:cNvPr id="308" name="Google Shape;308;p39"/>
          <p:cNvSpPr txBox="1"/>
          <p:nvPr>
            <p:ph type="title"/>
          </p:nvPr>
        </p:nvSpPr>
        <p:spPr>
          <a:xfrm>
            <a:off x="688225" y="545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BERTopic Results</a:t>
            </a:r>
            <a:endParaRPr/>
          </a:p>
        </p:txBody>
      </p:sp>
      <p:pic>
        <p:nvPicPr>
          <p:cNvPr id="309" name="Google Shape;309;p39"/>
          <p:cNvPicPr preferRelativeResize="0"/>
          <p:nvPr/>
        </p:nvPicPr>
        <p:blipFill rotWithShape="1">
          <a:blip r:embed="rId4">
            <a:alphaModFix/>
          </a:blip>
          <a:srcRect b="0" l="0" r="0" t="12165"/>
          <a:stretch/>
        </p:blipFill>
        <p:spPr>
          <a:xfrm>
            <a:off x="927650" y="1783225"/>
            <a:ext cx="7039302" cy="3300624"/>
          </a:xfrm>
          <a:prstGeom prst="rect">
            <a:avLst/>
          </a:prstGeom>
          <a:noFill/>
          <a:ln>
            <a:noFill/>
          </a:ln>
        </p:spPr>
      </p:pic>
      <p:pic>
        <p:nvPicPr>
          <p:cNvPr id="310" name="Google Shape;310;p39"/>
          <p:cNvPicPr preferRelativeResize="0"/>
          <p:nvPr/>
        </p:nvPicPr>
        <p:blipFill>
          <a:blip r:embed="rId5">
            <a:alphaModFix/>
          </a:blip>
          <a:stretch>
            <a:fillRect/>
          </a:stretch>
        </p:blipFill>
        <p:spPr>
          <a:xfrm>
            <a:off x="5659450" y="3310325"/>
            <a:ext cx="2452650" cy="1570350"/>
          </a:xfrm>
          <a:prstGeom prst="rect">
            <a:avLst/>
          </a:prstGeom>
          <a:noFill/>
          <a:ln>
            <a:noFill/>
          </a:ln>
        </p:spPr>
      </p:pic>
      <p:sp>
        <p:nvSpPr>
          <p:cNvPr id="311" name="Google Shape;311;p39"/>
          <p:cNvSpPr txBox="1"/>
          <p:nvPr/>
        </p:nvSpPr>
        <p:spPr>
          <a:xfrm>
            <a:off x="3200475" y="1383025"/>
            <a:ext cx="2968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Topic Word Scores (Rating &lt; 2)</a:t>
            </a:r>
            <a:endParaRPr b="1">
              <a:latin typeface="Lato"/>
              <a:ea typeface="Lato"/>
              <a:cs typeface="Lato"/>
              <a:sym typeface="Lato"/>
            </a:endParaRPr>
          </a:p>
        </p:txBody>
      </p:sp>
      <p:sp>
        <p:nvSpPr>
          <p:cNvPr id="312" name="Google Shape;312;p39"/>
          <p:cNvSpPr txBox="1"/>
          <p:nvPr/>
        </p:nvSpPr>
        <p:spPr>
          <a:xfrm>
            <a:off x="2610750" y="1783225"/>
            <a:ext cx="1053600" cy="2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666666"/>
                </a:solidFill>
                <a:latin typeface="Lato"/>
                <a:ea typeface="Lato"/>
                <a:cs typeface="Lato"/>
                <a:sym typeface="Lato"/>
              </a:rPr>
              <a:t>(Jewelry)</a:t>
            </a:r>
            <a:endParaRPr b="1" sz="1100">
              <a:solidFill>
                <a:srgbClr val="666666"/>
              </a:solidFill>
              <a:latin typeface="Lato"/>
              <a:ea typeface="Lato"/>
              <a:cs typeface="Lato"/>
              <a:sym typeface="Lato"/>
            </a:endParaRPr>
          </a:p>
        </p:txBody>
      </p:sp>
      <p:sp>
        <p:nvSpPr>
          <p:cNvPr id="313" name="Google Shape;313;p39"/>
          <p:cNvSpPr txBox="1"/>
          <p:nvPr/>
        </p:nvSpPr>
        <p:spPr>
          <a:xfrm>
            <a:off x="4924825" y="1711825"/>
            <a:ext cx="1451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666666"/>
                </a:solidFill>
                <a:latin typeface="Lato"/>
                <a:ea typeface="Lato"/>
                <a:cs typeface="Lato"/>
                <a:sym typeface="Lato"/>
              </a:rPr>
              <a:t>(Shirt Size issue)</a:t>
            </a:r>
            <a:endParaRPr b="1" sz="1100">
              <a:solidFill>
                <a:srgbClr val="666666"/>
              </a:solidFill>
              <a:latin typeface="Lato"/>
              <a:ea typeface="Lato"/>
              <a:cs typeface="Lato"/>
              <a:sym typeface="Lato"/>
            </a:endParaRPr>
          </a:p>
        </p:txBody>
      </p:sp>
      <p:sp>
        <p:nvSpPr>
          <p:cNvPr id="314" name="Google Shape;314;p39"/>
          <p:cNvSpPr txBox="1"/>
          <p:nvPr/>
        </p:nvSpPr>
        <p:spPr>
          <a:xfrm>
            <a:off x="7221225" y="1711825"/>
            <a:ext cx="142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666666"/>
                </a:solidFill>
                <a:latin typeface="Lato"/>
                <a:ea typeface="Lato"/>
                <a:cs typeface="Lato"/>
                <a:sym typeface="Lato"/>
              </a:rPr>
              <a:t>(Late Delivery)</a:t>
            </a:r>
            <a:endParaRPr b="1" sz="1100">
              <a:solidFill>
                <a:srgbClr val="666666"/>
              </a:solidFill>
              <a:latin typeface="Lato"/>
              <a:ea typeface="Lato"/>
              <a:cs typeface="Lato"/>
              <a:sym typeface="Lato"/>
            </a:endParaRPr>
          </a:p>
        </p:txBody>
      </p:sp>
      <p:sp>
        <p:nvSpPr>
          <p:cNvPr id="315" name="Google Shape;315;p39"/>
          <p:cNvSpPr txBox="1"/>
          <p:nvPr/>
        </p:nvSpPr>
        <p:spPr>
          <a:xfrm>
            <a:off x="2696150" y="3404450"/>
            <a:ext cx="1535100" cy="2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666666"/>
                </a:solidFill>
                <a:latin typeface="Lato"/>
                <a:ea typeface="Lato"/>
                <a:cs typeface="Lato"/>
                <a:sym typeface="Lato"/>
              </a:rPr>
              <a:t>(Bad Rating review)</a:t>
            </a:r>
            <a:endParaRPr b="1" sz="1100">
              <a:solidFill>
                <a:srgbClr val="666666"/>
              </a:solidFill>
              <a:latin typeface="Lato"/>
              <a:ea typeface="Lato"/>
              <a:cs typeface="Lato"/>
              <a:sym typeface="Lato"/>
            </a:endParaRPr>
          </a:p>
        </p:txBody>
      </p:sp>
      <p:sp>
        <p:nvSpPr>
          <p:cNvPr id="316" name="Google Shape;316;p39"/>
          <p:cNvSpPr txBox="1"/>
          <p:nvPr/>
        </p:nvSpPr>
        <p:spPr>
          <a:xfrm>
            <a:off x="4997700" y="3404450"/>
            <a:ext cx="764100" cy="2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666666"/>
                </a:solidFill>
                <a:latin typeface="Lato"/>
                <a:ea typeface="Lato"/>
                <a:cs typeface="Lato"/>
                <a:sym typeface="Lato"/>
              </a:rPr>
              <a:t>(Bags)</a:t>
            </a:r>
            <a:endParaRPr b="1" sz="1100">
              <a:solidFill>
                <a:srgbClr val="666666"/>
              </a:solidFill>
              <a:latin typeface="Lato"/>
              <a:ea typeface="Lato"/>
              <a:cs typeface="Lato"/>
              <a:sym typeface="Lato"/>
            </a:endParaRPr>
          </a:p>
        </p:txBody>
      </p:sp>
      <p:sp>
        <p:nvSpPr>
          <p:cNvPr id="317" name="Google Shape;317;p39"/>
          <p:cNvSpPr txBox="1"/>
          <p:nvPr/>
        </p:nvSpPr>
        <p:spPr>
          <a:xfrm>
            <a:off x="7322450" y="3404450"/>
            <a:ext cx="1361700" cy="2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666666"/>
                </a:solidFill>
                <a:latin typeface="Lato"/>
                <a:ea typeface="Lato"/>
                <a:cs typeface="Lato"/>
                <a:sym typeface="Lato"/>
              </a:rPr>
              <a:t>(Damaged Zipper)</a:t>
            </a:r>
            <a:endParaRPr b="1" sz="1100">
              <a:solidFill>
                <a:srgbClr val="666666"/>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323" name="Google Shape;323;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AutoNum type="arabicPeriod"/>
            </a:pPr>
            <a:r>
              <a:rPr lang="en"/>
              <a:t>https://www.analyticssteps.com/blogs/what-topic-modelling-nlp</a:t>
            </a:r>
            <a:endParaRPr/>
          </a:p>
          <a:p>
            <a:pPr indent="-304958" lvl="0" marL="457200" rtl="0" algn="l">
              <a:spcBef>
                <a:spcPts val="0"/>
              </a:spcBef>
              <a:spcAft>
                <a:spcPts val="0"/>
              </a:spcAft>
              <a:buSzPct val="100000"/>
              <a:buAutoNum type="arabicPeriod"/>
            </a:pPr>
            <a:r>
              <a:rPr lang="en" u="sng">
                <a:solidFill>
                  <a:schemeClr val="hlink"/>
                </a:solidFill>
                <a:hlinkClick r:id="rId3"/>
              </a:rPr>
              <a:t>https://www.analyticsvidhya.com/blog/2016/08/beginners-guide-to-topic-modeling-in-python/</a:t>
            </a:r>
            <a:endParaRPr/>
          </a:p>
          <a:p>
            <a:pPr indent="-304958" lvl="0" marL="457200" rtl="0" algn="l">
              <a:spcBef>
                <a:spcPts val="0"/>
              </a:spcBef>
              <a:spcAft>
                <a:spcPts val="0"/>
              </a:spcAft>
              <a:buSzPct val="100000"/>
              <a:buAutoNum type="arabicPeriod"/>
            </a:pPr>
            <a:r>
              <a:rPr lang="en"/>
              <a:t>Presentation :</a:t>
            </a:r>
            <a:r>
              <a:rPr lang="en" u="sng">
                <a:solidFill>
                  <a:schemeClr val="hlink"/>
                </a:solidFill>
                <a:hlinkClick r:id="rId4"/>
              </a:rPr>
              <a:t>https://www.freepik.com/</a:t>
            </a:r>
            <a:endParaRPr/>
          </a:p>
          <a:p>
            <a:pPr indent="-304958" lvl="0" marL="457200" rtl="0" algn="l">
              <a:spcBef>
                <a:spcPts val="0"/>
              </a:spcBef>
              <a:spcAft>
                <a:spcPts val="0"/>
              </a:spcAft>
              <a:buSzPct val="100000"/>
              <a:buAutoNum type="arabicPeriod"/>
            </a:pPr>
            <a:r>
              <a:rPr lang="en" u="sng">
                <a:solidFill>
                  <a:schemeClr val="hlink"/>
                </a:solidFill>
                <a:hlinkClick r:id="rId5"/>
              </a:rPr>
              <a:t>https://medium.com/analytics-vidhya/latent-dirichelt-allocation-1ec8729589d4</a:t>
            </a:r>
            <a:endParaRPr/>
          </a:p>
          <a:p>
            <a:pPr indent="-304958" lvl="0" marL="457200" rtl="0" algn="l">
              <a:spcBef>
                <a:spcPts val="0"/>
              </a:spcBef>
              <a:spcAft>
                <a:spcPts val="0"/>
              </a:spcAft>
              <a:buSzPct val="100000"/>
              <a:buAutoNum type="arabicPeriod"/>
            </a:pPr>
            <a:r>
              <a:rPr lang="en" u="sng">
                <a:solidFill>
                  <a:schemeClr val="hlink"/>
                </a:solidFill>
                <a:hlinkClick r:id="rId6"/>
              </a:rPr>
              <a:t>https://medium.com/grabngoinfo/topic-modeling-with-deep-learning-using-python-bertopic-cf91f5676504</a:t>
            </a:r>
            <a:endParaRPr/>
          </a:p>
          <a:p>
            <a:pPr indent="-304958" lvl="0" marL="457200" rtl="0" algn="l">
              <a:spcBef>
                <a:spcPts val="0"/>
              </a:spcBef>
              <a:spcAft>
                <a:spcPts val="0"/>
              </a:spcAft>
              <a:buSzPct val="100000"/>
              <a:buAutoNum type="arabicPeriod"/>
            </a:pPr>
            <a:r>
              <a:rPr lang="en" u="sng">
                <a:solidFill>
                  <a:schemeClr val="hlink"/>
                </a:solidFill>
                <a:hlinkClick r:id="rId7"/>
              </a:rPr>
              <a:t>https://maartengr.github.io/BERTopic/index.html</a:t>
            </a:r>
            <a:endParaRPr/>
          </a:p>
          <a:p>
            <a:pPr indent="-304958" lvl="0" marL="457200" rtl="0" algn="l">
              <a:spcBef>
                <a:spcPts val="0"/>
              </a:spcBef>
              <a:spcAft>
                <a:spcPts val="0"/>
              </a:spcAft>
              <a:buSzPct val="100000"/>
              <a:buAutoNum type="arabicPeriod"/>
            </a:pPr>
            <a:r>
              <a:rPr lang="en" u="sng">
                <a:solidFill>
                  <a:schemeClr val="hlink"/>
                </a:solidFill>
                <a:hlinkClick r:id="rId8"/>
              </a:rPr>
              <a:t>https://towardsdatascience.com/topic-modeling-with-nlp-on-amazon-reviews-an-application-of-latent-dirichlet-allocation-lda-ae42a4c8b369</a:t>
            </a:r>
            <a:r>
              <a:rPr lang="en"/>
              <a:t> </a:t>
            </a:r>
            <a:endParaRPr/>
          </a:p>
          <a:p>
            <a:pPr indent="-304958" lvl="0" marL="457200" rtl="0" algn="l">
              <a:spcBef>
                <a:spcPts val="0"/>
              </a:spcBef>
              <a:spcAft>
                <a:spcPts val="0"/>
              </a:spcAft>
              <a:buSzPct val="100000"/>
              <a:buAutoNum type="arabicPeriod"/>
            </a:pPr>
            <a:r>
              <a:rPr lang="en"/>
              <a:t>https://www.pinecone.io/learn/bertopic/</a:t>
            </a:r>
            <a:endParaRPr/>
          </a:p>
          <a:p>
            <a:pPr indent="0" lvl="0" marL="45720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200"/>
              </a:spcAft>
              <a:buNone/>
            </a:pPr>
            <a:r>
              <a:rPr lang="en" sz="2400">
                <a:solidFill>
                  <a:srgbClr val="222222"/>
                </a:solidFill>
                <a:latin typeface="Montserrat"/>
                <a:ea typeface="Montserrat"/>
                <a:cs typeface="Montserrat"/>
                <a:sym typeface="Montserrat"/>
              </a:rPr>
              <a:t>Problem Statement</a:t>
            </a:r>
            <a:endParaRPr sz="2740">
              <a:solidFill>
                <a:srgbClr val="222222"/>
              </a:solidFill>
            </a:endParaRPr>
          </a:p>
        </p:txBody>
      </p:sp>
      <p:sp>
        <p:nvSpPr>
          <p:cNvPr id="114" name="Google Shape;114;p15"/>
          <p:cNvSpPr txBox="1"/>
          <p:nvPr>
            <p:ph idx="1" type="body"/>
          </p:nvPr>
        </p:nvSpPr>
        <p:spPr>
          <a:xfrm>
            <a:off x="729450" y="2078875"/>
            <a:ext cx="7571400" cy="10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With the rapid accumulation of online reviews Sellers and Companies need methods to</a:t>
            </a:r>
            <a:endParaRPr sz="2000">
              <a:latin typeface="Montserrat"/>
              <a:ea typeface="Montserrat"/>
              <a:cs typeface="Montserrat"/>
              <a:sym typeface="Montserrat"/>
            </a:endParaRPr>
          </a:p>
          <a:p>
            <a:pPr indent="0" lvl="0" marL="0" rtl="0" algn="l">
              <a:spcBef>
                <a:spcPts val="1200"/>
              </a:spcBef>
              <a:spcAft>
                <a:spcPts val="1200"/>
              </a:spcAft>
              <a:buNone/>
            </a:pPr>
            <a:r>
              <a:t/>
            </a:r>
            <a:endParaRPr sz="1900"/>
          </a:p>
        </p:txBody>
      </p:sp>
      <p:pic>
        <p:nvPicPr>
          <p:cNvPr id="115" name="Google Shape;115;p15"/>
          <p:cNvPicPr preferRelativeResize="0"/>
          <p:nvPr/>
        </p:nvPicPr>
        <p:blipFill>
          <a:blip r:embed="rId3">
            <a:alphaModFix/>
          </a:blip>
          <a:stretch>
            <a:fillRect/>
          </a:stretch>
        </p:blipFill>
        <p:spPr>
          <a:xfrm>
            <a:off x="729450" y="3068050"/>
            <a:ext cx="2182075" cy="1763425"/>
          </a:xfrm>
          <a:prstGeom prst="rect">
            <a:avLst/>
          </a:prstGeom>
          <a:noFill/>
          <a:ln>
            <a:noFill/>
          </a:ln>
        </p:spPr>
      </p:pic>
      <p:sp>
        <p:nvSpPr>
          <p:cNvPr id="116" name="Google Shape;116;p15"/>
          <p:cNvSpPr txBox="1"/>
          <p:nvPr/>
        </p:nvSpPr>
        <p:spPr>
          <a:xfrm>
            <a:off x="3185275" y="3172463"/>
            <a:ext cx="5508900" cy="1554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accent1"/>
              </a:buClr>
              <a:buSzPts val="2000"/>
              <a:buFont typeface="Lato"/>
              <a:buChar char="●"/>
            </a:pPr>
            <a:r>
              <a:rPr lang="en" sz="2000">
                <a:solidFill>
                  <a:schemeClr val="accent1"/>
                </a:solidFill>
                <a:latin typeface="Montserrat"/>
                <a:ea typeface="Montserrat"/>
                <a:cs typeface="Montserrat"/>
                <a:sym typeface="Montserrat"/>
              </a:rPr>
              <a:t>A</a:t>
            </a:r>
            <a:r>
              <a:rPr lang="en" sz="2000">
                <a:solidFill>
                  <a:schemeClr val="accent1"/>
                </a:solidFill>
                <a:latin typeface="Montserrat"/>
                <a:ea typeface="Montserrat"/>
                <a:cs typeface="Montserrat"/>
                <a:sym typeface="Montserrat"/>
              </a:rPr>
              <a:t>nalyze reviews and make improvements to their products</a:t>
            </a:r>
            <a:endParaRPr sz="2000">
              <a:solidFill>
                <a:schemeClr val="accent1"/>
              </a:solidFill>
              <a:latin typeface="Montserrat"/>
              <a:ea typeface="Montserrat"/>
              <a:cs typeface="Montserrat"/>
              <a:sym typeface="Montserrat"/>
            </a:endParaRPr>
          </a:p>
          <a:p>
            <a:pPr indent="-355600" lvl="0" marL="457200" rtl="0" algn="l">
              <a:lnSpc>
                <a:spcPct val="115000"/>
              </a:lnSpc>
              <a:spcBef>
                <a:spcPts val="0"/>
              </a:spcBef>
              <a:spcAft>
                <a:spcPts val="0"/>
              </a:spcAft>
              <a:buClr>
                <a:schemeClr val="accent1"/>
              </a:buClr>
              <a:buSzPts val="2000"/>
              <a:buFont typeface="Lato"/>
              <a:buChar char="●"/>
            </a:pPr>
            <a:r>
              <a:rPr lang="en" sz="2000">
                <a:solidFill>
                  <a:schemeClr val="accent1"/>
                </a:solidFill>
                <a:latin typeface="Montserrat"/>
                <a:ea typeface="Montserrat"/>
                <a:cs typeface="Montserrat"/>
                <a:sym typeface="Montserrat"/>
              </a:rPr>
              <a:t>Identify most common topics in reviews to gain more insights</a:t>
            </a:r>
            <a:endParaRPr sz="20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6"/>
          <p:cNvPicPr preferRelativeResize="0"/>
          <p:nvPr/>
        </p:nvPicPr>
        <p:blipFill rotWithShape="1">
          <a:blip r:embed="rId3">
            <a:alphaModFix/>
          </a:blip>
          <a:srcRect b="0" l="0" r="9788" t="0"/>
          <a:stretch/>
        </p:blipFill>
        <p:spPr>
          <a:xfrm>
            <a:off x="7171025" y="3376500"/>
            <a:ext cx="1939350" cy="1780750"/>
          </a:xfrm>
          <a:prstGeom prst="rect">
            <a:avLst/>
          </a:prstGeom>
          <a:noFill/>
          <a:ln>
            <a:noFill/>
          </a:ln>
        </p:spPr>
      </p:pic>
      <p:sp>
        <p:nvSpPr>
          <p:cNvPr id="122" name="Google Shape;122;p16"/>
          <p:cNvSpPr txBox="1"/>
          <p:nvPr>
            <p:ph type="title"/>
          </p:nvPr>
        </p:nvSpPr>
        <p:spPr>
          <a:xfrm>
            <a:off x="729450" y="1221825"/>
            <a:ext cx="3683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solidFill>
                  <a:srgbClr val="222222"/>
                </a:solidFill>
                <a:latin typeface="Montserrat"/>
                <a:ea typeface="Montserrat"/>
                <a:cs typeface="Montserrat"/>
                <a:sym typeface="Montserrat"/>
              </a:rPr>
              <a:t>Objective</a:t>
            </a:r>
            <a:endParaRPr sz="2440">
              <a:solidFill>
                <a:srgbClr val="222222"/>
              </a:solidFill>
              <a:latin typeface="Montserrat"/>
              <a:ea typeface="Montserrat"/>
              <a:cs typeface="Montserrat"/>
              <a:sym typeface="Montserrat"/>
            </a:endParaRPr>
          </a:p>
        </p:txBody>
      </p:sp>
      <p:sp>
        <p:nvSpPr>
          <p:cNvPr id="123" name="Google Shape;123;p16"/>
          <p:cNvSpPr txBox="1"/>
          <p:nvPr>
            <p:ph idx="1" type="body"/>
          </p:nvPr>
        </p:nvSpPr>
        <p:spPr>
          <a:xfrm>
            <a:off x="588925" y="1687925"/>
            <a:ext cx="7968300" cy="30510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2000">
              <a:latin typeface="Montserrat"/>
              <a:ea typeface="Montserrat"/>
              <a:cs typeface="Montserrat"/>
              <a:sym typeface="Montserrat"/>
            </a:endParaRPr>
          </a:p>
          <a:p>
            <a:pPr indent="-355600" lvl="0" marL="457200" rtl="0" algn="l">
              <a:spcBef>
                <a:spcPts val="1200"/>
              </a:spcBef>
              <a:spcAft>
                <a:spcPts val="0"/>
              </a:spcAft>
              <a:buSzPts val="2000"/>
              <a:buChar char="●"/>
            </a:pPr>
            <a:r>
              <a:rPr lang="en" sz="2000">
                <a:latin typeface="Montserrat"/>
                <a:ea typeface="Montserrat"/>
                <a:cs typeface="Montserrat"/>
                <a:sym typeface="Montserrat"/>
              </a:rPr>
              <a:t>Identify the categories of highly rated reviews by analyzing online reviews</a:t>
            </a:r>
            <a:endParaRPr sz="2000">
              <a:latin typeface="Montserrat"/>
              <a:ea typeface="Montserrat"/>
              <a:cs typeface="Montserrat"/>
              <a:sym typeface="Montserrat"/>
            </a:endParaRPr>
          </a:p>
          <a:p>
            <a:pPr indent="-355600" lvl="0" marL="457200" rtl="0" algn="l">
              <a:spcBef>
                <a:spcPts val="0"/>
              </a:spcBef>
              <a:spcAft>
                <a:spcPts val="0"/>
              </a:spcAft>
              <a:buSzPts val="2000"/>
              <a:buChar char="●"/>
            </a:pPr>
            <a:r>
              <a:rPr lang="en" sz="2000">
                <a:latin typeface="Montserrat"/>
                <a:ea typeface="Montserrat"/>
                <a:cs typeface="Montserrat"/>
                <a:sym typeface="Montserrat"/>
              </a:rPr>
              <a:t>Identify topics for a most positively reviewed product</a:t>
            </a:r>
            <a:endParaRPr sz="2000">
              <a:latin typeface="Montserrat"/>
              <a:ea typeface="Montserrat"/>
              <a:cs typeface="Montserrat"/>
              <a:sym typeface="Montserrat"/>
            </a:endParaRPr>
          </a:p>
          <a:p>
            <a:pPr indent="-355600" lvl="0" marL="457200" rtl="0" algn="l">
              <a:spcBef>
                <a:spcPts val="0"/>
              </a:spcBef>
              <a:spcAft>
                <a:spcPts val="0"/>
              </a:spcAft>
              <a:buSzPts val="2000"/>
              <a:buChar char="●"/>
            </a:pPr>
            <a:r>
              <a:rPr lang="en" sz="2000">
                <a:latin typeface="Montserrat"/>
                <a:ea typeface="Montserrat"/>
                <a:cs typeface="Montserrat"/>
                <a:sym typeface="Montserrat"/>
              </a:rPr>
              <a:t>Identify the most discussed topics for negative reviews</a:t>
            </a:r>
            <a:endParaRPr sz="2000">
              <a:latin typeface="Montserrat"/>
              <a:ea typeface="Montserrat"/>
              <a:cs typeface="Montserrat"/>
              <a:sym typeface="Montserrat"/>
            </a:endParaRPr>
          </a:p>
          <a:p>
            <a:pPr indent="-355600" lvl="0" marL="457200" rtl="0" algn="l">
              <a:spcBef>
                <a:spcPts val="0"/>
              </a:spcBef>
              <a:spcAft>
                <a:spcPts val="0"/>
              </a:spcAft>
              <a:buSzPts val="2000"/>
              <a:buChar char="●"/>
            </a:pPr>
            <a:r>
              <a:rPr lang="en" sz="2000">
                <a:latin typeface="Montserrat"/>
                <a:ea typeface="Montserrat"/>
                <a:cs typeface="Montserrat"/>
                <a:sym typeface="Montserrat"/>
              </a:rPr>
              <a:t>Identify topics for a most negatively reviewed product</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22222"/>
                </a:solidFill>
                <a:latin typeface="Montserrat"/>
                <a:ea typeface="Montserrat"/>
                <a:cs typeface="Montserrat"/>
                <a:sym typeface="Montserrat"/>
              </a:rPr>
              <a:t>What is Topic Modeling?</a:t>
            </a:r>
            <a:endParaRPr>
              <a:solidFill>
                <a:srgbClr val="222222"/>
              </a:solidFill>
              <a:latin typeface="Montserrat"/>
              <a:ea typeface="Montserrat"/>
              <a:cs typeface="Montserrat"/>
              <a:sym typeface="Montserrat"/>
            </a:endParaRPr>
          </a:p>
        </p:txBody>
      </p:sp>
      <p:sp>
        <p:nvSpPr>
          <p:cNvPr id="129" name="Google Shape;129;p17"/>
          <p:cNvSpPr txBox="1"/>
          <p:nvPr>
            <p:ph idx="1" type="body"/>
          </p:nvPr>
        </p:nvSpPr>
        <p:spPr>
          <a:xfrm>
            <a:off x="729450" y="1939750"/>
            <a:ext cx="7633800" cy="1115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sz="1900">
                <a:solidFill>
                  <a:srgbClr val="666666"/>
                </a:solidFill>
                <a:latin typeface="Montserrat"/>
                <a:ea typeface="Montserrat"/>
                <a:cs typeface="Montserrat"/>
                <a:sym typeface="Montserrat"/>
              </a:rPr>
              <a:t>The process to automatically identify topics present in a text object and to derive hidden patterns exhibited by a text corpus. Thus, assisting better decision making</a:t>
            </a:r>
            <a:endParaRPr sz="1350">
              <a:solidFill>
                <a:srgbClr val="666666"/>
              </a:solidFill>
              <a:highlight>
                <a:srgbClr val="FFFFFF"/>
              </a:highlight>
            </a:endParaRPr>
          </a:p>
        </p:txBody>
      </p:sp>
      <p:pic>
        <p:nvPicPr>
          <p:cNvPr id="130" name="Google Shape;130;p17"/>
          <p:cNvPicPr preferRelativeResize="0"/>
          <p:nvPr/>
        </p:nvPicPr>
        <p:blipFill>
          <a:blip r:embed="rId3">
            <a:alphaModFix/>
          </a:blip>
          <a:stretch>
            <a:fillRect/>
          </a:stretch>
        </p:blipFill>
        <p:spPr>
          <a:xfrm>
            <a:off x="729450" y="3331250"/>
            <a:ext cx="1645376" cy="1359674"/>
          </a:xfrm>
          <a:prstGeom prst="rect">
            <a:avLst/>
          </a:prstGeom>
          <a:noFill/>
          <a:ln>
            <a:noFill/>
          </a:ln>
        </p:spPr>
      </p:pic>
      <p:sp>
        <p:nvSpPr>
          <p:cNvPr id="131" name="Google Shape;131;p17"/>
          <p:cNvSpPr txBox="1"/>
          <p:nvPr/>
        </p:nvSpPr>
        <p:spPr>
          <a:xfrm>
            <a:off x="3395350" y="3204725"/>
            <a:ext cx="4600800" cy="81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900">
                <a:solidFill>
                  <a:srgbClr val="666666"/>
                </a:solidFill>
                <a:latin typeface="Montserrat"/>
                <a:ea typeface="Montserrat"/>
                <a:cs typeface="Montserrat"/>
                <a:sym typeface="Montserrat"/>
              </a:rPr>
              <a:t>Team will use LDA and BERT, to find the topics from the Amazon Reviews</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18"/>
          <p:cNvPicPr preferRelativeResize="0"/>
          <p:nvPr/>
        </p:nvPicPr>
        <p:blipFill>
          <a:blip r:embed="rId3">
            <a:alphaModFix/>
          </a:blip>
          <a:stretch>
            <a:fillRect/>
          </a:stretch>
        </p:blipFill>
        <p:spPr>
          <a:xfrm>
            <a:off x="7008000" y="495299"/>
            <a:ext cx="2062099" cy="1911576"/>
          </a:xfrm>
          <a:prstGeom prst="rect">
            <a:avLst/>
          </a:prstGeom>
          <a:noFill/>
          <a:ln>
            <a:noFill/>
          </a:ln>
        </p:spPr>
      </p:pic>
      <p:sp>
        <p:nvSpPr>
          <p:cNvPr id="137" name="Google Shape;137;p18"/>
          <p:cNvSpPr txBox="1"/>
          <p:nvPr>
            <p:ph type="title"/>
          </p:nvPr>
        </p:nvSpPr>
        <p:spPr>
          <a:xfrm>
            <a:off x="597025" y="1492900"/>
            <a:ext cx="5360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latin typeface="Montserrat"/>
                <a:ea typeface="Montserrat"/>
                <a:cs typeface="Montserrat"/>
                <a:sym typeface="Montserrat"/>
              </a:rPr>
              <a:t>About the dataset</a:t>
            </a:r>
            <a:endParaRPr>
              <a:solidFill>
                <a:srgbClr val="000000"/>
              </a:solidFill>
              <a:latin typeface="Montserrat"/>
              <a:ea typeface="Montserrat"/>
              <a:cs typeface="Montserrat"/>
              <a:sym typeface="Montserrat"/>
            </a:endParaRPr>
          </a:p>
        </p:txBody>
      </p:sp>
      <p:sp>
        <p:nvSpPr>
          <p:cNvPr id="138" name="Google Shape;138;p18"/>
          <p:cNvSpPr txBox="1"/>
          <p:nvPr>
            <p:ph idx="1" type="body"/>
          </p:nvPr>
        </p:nvSpPr>
        <p:spPr>
          <a:xfrm>
            <a:off x="815200" y="2135100"/>
            <a:ext cx="8151000" cy="26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Data source: </a:t>
            </a:r>
            <a:r>
              <a:rPr lang="en" sz="2000" u="sng">
                <a:solidFill>
                  <a:schemeClr val="hlink"/>
                </a:solidFill>
                <a:latin typeface="Montserrat"/>
                <a:ea typeface="Montserrat"/>
                <a:cs typeface="Montserrat"/>
                <a:sym typeface="Montserrat"/>
                <a:hlinkClick r:id="rId4"/>
              </a:rPr>
              <a:t>http://jmcauley.ucsd.edu/data/amazon/links.html</a:t>
            </a:r>
            <a:endParaRPr sz="2000">
              <a:latin typeface="Montserrat"/>
              <a:ea typeface="Montserrat"/>
              <a:cs typeface="Montserrat"/>
              <a:sym typeface="Montserrat"/>
            </a:endParaRPr>
          </a:p>
          <a:p>
            <a:pPr indent="0" lvl="0" marL="0" rtl="0" algn="l">
              <a:spcBef>
                <a:spcPts val="1200"/>
              </a:spcBef>
              <a:spcAft>
                <a:spcPts val="0"/>
              </a:spcAft>
              <a:buNone/>
            </a:pPr>
            <a:r>
              <a:rPr lang="en" sz="2000">
                <a:latin typeface="Montserrat"/>
                <a:ea typeface="Montserrat"/>
                <a:cs typeface="Montserrat"/>
                <a:sym typeface="Montserrat"/>
              </a:rPr>
              <a:t>Details</a:t>
            </a:r>
            <a:r>
              <a:rPr lang="en" sz="2000">
                <a:latin typeface="Montserrat"/>
                <a:ea typeface="Montserrat"/>
                <a:cs typeface="Montserrat"/>
                <a:sym typeface="Montserrat"/>
              </a:rPr>
              <a:t>:Rows count- 883636, Column count-12</a:t>
            </a:r>
            <a:endParaRPr sz="2000">
              <a:latin typeface="Montserrat"/>
              <a:ea typeface="Montserrat"/>
              <a:cs typeface="Montserrat"/>
              <a:sym typeface="Montserrat"/>
            </a:endParaRPr>
          </a:p>
          <a:p>
            <a:pPr indent="0" lvl="0" marL="0" rtl="0" algn="l">
              <a:spcBef>
                <a:spcPts val="1200"/>
              </a:spcBef>
              <a:spcAft>
                <a:spcPts val="0"/>
              </a:spcAft>
              <a:buNone/>
            </a:pPr>
            <a:r>
              <a:rPr lang="en" sz="2000">
                <a:latin typeface="Montserrat"/>
                <a:ea typeface="Montserrat"/>
                <a:cs typeface="Montserrat"/>
                <a:sym typeface="Montserrat"/>
              </a:rPr>
              <a:t>Category: Amazon fashion</a:t>
            </a:r>
            <a:endParaRPr sz="2000">
              <a:latin typeface="Montserrat"/>
              <a:ea typeface="Montserrat"/>
              <a:cs typeface="Montserrat"/>
              <a:sym typeface="Montserrat"/>
            </a:endParaRPr>
          </a:p>
          <a:p>
            <a:pPr indent="0" lvl="0" marL="0" rtl="0" algn="l">
              <a:spcBef>
                <a:spcPts val="1200"/>
              </a:spcBef>
              <a:spcAft>
                <a:spcPts val="1200"/>
              </a:spcAft>
              <a:buNone/>
            </a:pPr>
            <a:r>
              <a:rPr lang="en" sz="2000">
                <a:latin typeface="Montserrat"/>
                <a:ea typeface="Montserrat"/>
                <a:cs typeface="Montserrat"/>
                <a:sym typeface="Montserrat"/>
              </a:rPr>
              <a:t>Useful column: Review,overall(Rating)</a:t>
            </a:r>
            <a:endParaRPr sz="20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txBox="1"/>
          <p:nvPr>
            <p:ph type="title"/>
          </p:nvPr>
        </p:nvSpPr>
        <p:spPr>
          <a:xfrm>
            <a:off x="2405850" y="1318650"/>
            <a:ext cx="4170600" cy="68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22222"/>
                </a:solidFill>
                <a:latin typeface="Montserrat"/>
                <a:ea typeface="Montserrat"/>
                <a:cs typeface="Montserrat"/>
                <a:sym typeface="Montserrat"/>
              </a:rPr>
              <a:t>Data Preprocessing</a:t>
            </a:r>
            <a:endParaRPr>
              <a:solidFill>
                <a:srgbClr val="222222"/>
              </a:solidFill>
              <a:latin typeface="Montserrat"/>
              <a:ea typeface="Montserrat"/>
              <a:cs typeface="Montserrat"/>
              <a:sym typeface="Montserrat"/>
            </a:endParaRPr>
          </a:p>
        </p:txBody>
      </p:sp>
      <p:sp>
        <p:nvSpPr>
          <p:cNvPr id="144" name="Google Shape;144;p19"/>
          <p:cNvSpPr txBox="1"/>
          <p:nvPr>
            <p:ph idx="1" type="body"/>
          </p:nvPr>
        </p:nvSpPr>
        <p:spPr>
          <a:xfrm>
            <a:off x="2710650" y="2078875"/>
            <a:ext cx="6119400" cy="2261100"/>
          </a:xfrm>
          <a:prstGeom prst="rect">
            <a:avLst/>
          </a:prstGeom>
        </p:spPr>
        <p:txBody>
          <a:bodyPr anchorCtr="0" anchor="t" bIns="91425" lIns="91425" spcFirstLastPara="1" rIns="91425" wrap="square" tIns="91425">
            <a:normAutofit fontScale="92500" lnSpcReduction="20000"/>
          </a:bodyPr>
          <a:lstStyle/>
          <a:p>
            <a:pPr indent="-375443" lvl="0" marL="457200" rtl="0" algn="l">
              <a:spcBef>
                <a:spcPts val="0"/>
              </a:spcBef>
              <a:spcAft>
                <a:spcPts val="0"/>
              </a:spcAft>
              <a:buClr>
                <a:srgbClr val="666666"/>
              </a:buClr>
              <a:buSzPct val="100000"/>
              <a:buFont typeface="Montserrat"/>
              <a:buChar char="●"/>
            </a:pPr>
            <a:r>
              <a:rPr lang="en" sz="2500">
                <a:solidFill>
                  <a:srgbClr val="666666"/>
                </a:solidFill>
                <a:latin typeface="Montserrat"/>
                <a:ea typeface="Montserrat"/>
                <a:cs typeface="Montserrat"/>
                <a:sym typeface="Montserrat"/>
              </a:rPr>
              <a:t>Drop Nan values</a:t>
            </a:r>
            <a:endParaRPr sz="2500">
              <a:solidFill>
                <a:srgbClr val="666666"/>
              </a:solidFill>
              <a:latin typeface="Montserrat"/>
              <a:ea typeface="Montserrat"/>
              <a:cs typeface="Montserrat"/>
              <a:sym typeface="Montserrat"/>
            </a:endParaRPr>
          </a:p>
          <a:p>
            <a:pPr indent="-375443" lvl="0" marL="457200" rtl="0" algn="l">
              <a:spcBef>
                <a:spcPts val="0"/>
              </a:spcBef>
              <a:spcAft>
                <a:spcPts val="0"/>
              </a:spcAft>
              <a:buClr>
                <a:srgbClr val="666666"/>
              </a:buClr>
              <a:buSzPct val="100000"/>
              <a:buFont typeface="Montserrat"/>
              <a:buChar char="●"/>
            </a:pPr>
            <a:r>
              <a:rPr lang="en" sz="2500">
                <a:solidFill>
                  <a:srgbClr val="666666"/>
                </a:solidFill>
                <a:latin typeface="Montserrat"/>
                <a:ea typeface="Montserrat"/>
                <a:cs typeface="Montserrat"/>
                <a:sym typeface="Montserrat"/>
              </a:rPr>
              <a:t>Remove punctuations</a:t>
            </a:r>
            <a:endParaRPr sz="2500">
              <a:solidFill>
                <a:srgbClr val="666666"/>
              </a:solidFill>
              <a:latin typeface="Montserrat"/>
              <a:ea typeface="Montserrat"/>
              <a:cs typeface="Montserrat"/>
              <a:sym typeface="Montserrat"/>
            </a:endParaRPr>
          </a:p>
          <a:p>
            <a:pPr indent="-375443" lvl="0" marL="457200" rtl="0" algn="l">
              <a:spcBef>
                <a:spcPts val="0"/>
              </a:spcBef>
              <a:spcAft>
                <a:spcPts val="0"/>
              </a:spcAft>
              <a:buClr>
                <a:srgbClr val="666666"/>
              </a:buClr>
              <a:buSzPct val="100000"/>
              <a:buFont typeface="Montserrat"/>
              <a:buChar char="●"/>
            </a:pPr>
            <a:r>
              <a:rPr lang="en" sz="2500">
                <a:solidFill>
                  <a:srgbClr val="666666"/>
                </a:solidFill>
                <a:latin typeface="Montserrat"/>
                <a:ea typeface="Montserrat"/>
                <a:cs typeface="Montserrat"/>
                <a:sym typeface="Montserrat"/>
              </a:rPr>
              <a:t>Remove numbers</a:t>
            </a:r>
            <a:endParaRPr sz="2500">
              <a:solidFill>
                <a:srgbClr val="666666"/>
              </a:solidFill>
              <a:latin typeface="Montserrat"/>
              <a:ea typeface="Montserrat"/>
              <a:cs typeface="Montserrat"/>
              <a:sym typeface="Montserrat"/>
            </a:endParaRPr>
          </a:p>
          <a:p>
            <a:pPr indent="-375443" lvl="0" marL="457200" rtl="0" algn="l">
              <a:spcBef>
                <a:spcPts val="0"/>
              </a:spcBef>
              <a:spcAft>
                <a:spcPts val="0"/>
              </a:spcAft>
              <a:buClr>
                <a:srgbClr val="666666"/>
              </a:buClr>
              <a:buSzPct val="100000"/>
              <a:buFont typeface="Montserrat"/>
              <a:buChar char="●"/>
            </a:pPr>
            <a:r>
              <a:rPr lang="en" sz="2500">
                <a:solidFill>
                  <a:srgbClr val="666666"/>
                </a:solidFill>
                <a:latin typeface="Montserrat"/>
                <a:ea typeface="Montserrat"/>
                <a:cs typeface="Montserrat"/>
                <a:sym typeface="Montserrat"/>
              </a:rPr>
              <a:t>Remove stopwords</a:t>
            </a:r>
            <a:endParaRPr sz="2500">
              <a:solidFill>
                <a:srgbClr val="666666"/>
              </a:solidFill>
              <a:latin typeface="Montserrat"/>
              <a:ea typeface="Montserrat"/>
              <a:cs typeface="Montserrat"/>
              <a:sym typeface="Montserrat"/>
            </a:endParaRPr>
          </a:p>
          <a:p>
            <a:pPr indent="-375443" lvl="0" marL="457200" rtl="0" algn="l">
              <a:spcBef>
                <a:spcPts val="0"/>
              </a:spcBef>
              <a:spcAft>
                <a:spcPts val="0"/>
              </a:spcAft>
              <a:buClr>
                <a:srgbClr val="666666"/>
              </a:buClr>
              <a:buSzPct val="100000"/>
              <a:buFont typeface="Montserrat"/>
              <a:buChar char="●"/>
            </a:pPr>
            <a:r>
              <a:rPr lang="en" sz="2500">
                <a:solidFill>
                  <a:srgbClr val="666666"/>
                </a:solidFill>
                <a:latin typeface="Montserrat"/>
                <a:ea typeface="Montserrat"/>
                <a:cs typeface="Montserrat"/>
                <a:sym typeface="Montserrat"/>
              </a:rPr>
              <a:t>Lemmatization of data</a:t>
            </a:r>
            <a:endParaRPr sz="2500">
              <a:solidFill>
                <a:srgbClr val="666666"/>
              </a:solidFill>
              <a:latin typeface="Montserrat"/>
              <a:ea typeface="Montserrat"/>
              <a:cs typeface="Montserrat"/>
              <a:sym typeface="Montserrat"/>
            </a:endParaRPr>
          </a:p>
          <a:p>
            <a:pPr indent="0" lvl="0" marL="0" rtl="0" algn="l">
              <a:spcBef>
                <a:spcPts val="1200"/>
              </a:spcBef>
              <a:spcAft>
                <a:spcPts val="1200"/>
              </a:spcAft>
              <a:buNone/>
            </a:pPr>
            <a:r>
              <a:t/>
            </a:r>
            <a:endParaRPr>
              <a:solidFill>
                <a:srgbClr val="666666"/>
              </a:solidFill>
              <a:latin typeface="Montserrat"/>
              <a:ea typeface="Montserrat"/>
              <a:cs typeface="Montserrat"/>
              <a:sym typeface="Montserrat"/>
            </a:endParaRPr>
          </a:p>
        </p:txBody>
      </p:sp>
      <p:pic>
        <p:nvPicPr>
          <p:cNvPr id="145" name="Google Shape;145;p19"/>
          <p:cNvPicPr preferRelativeResize="0"/>
          <p:nvPr/>
        </p:nvPicPr>
        <p:blipFill rotWithShape="1">
          <a:blip r:embed="rId3">
            <a:alphaModFix/>
          </a:blip>
          <a:srcRect b="0" l="0" r="6296" t="0"/>
          <a:stretch/>
        </p:blipFill>
        <p:spPr>
          <a:xfrm>
            <a:off x="0" y="2655550"/>
            <a:ext cx="2632000" cy="2487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0"/>
          <p:cNvSpPr txBox="1"/>
          <p:nvPr>
            <p:ph type="title"/>
          </p:nvPr>
        </p:nvSpPr>
        <p:spPr>
          <a:xfrm>
            <a:off x="504600" y="625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latin typeface="Montserrat"/>
                <a:ea typeface="Montserrat"/>
                <a:cs typeface="Montserrat"/>
                <a:sym typeface="Montserrat"/>
              </a:rPr>
              <a:t>Word frequency</a:t>
            </a:r>
            <a:r>
              <a:rPr lang="en">
                <a:solidFill>
                  <a:srgbClr val="000000"/>
                </a:solidFill>
                <a:latin typeface="Montserrat"/>
                <a:ea typeface="Montserrat"/>
                <a:cs typeface="Montserrat"/>
                <a:sym typeface="Montserrat"/>
              </a:rPr>
              <a:t> analytics</a:t>
            </a:r>
            <a:endParaRPr>
              <a:solidFill>
                <a:srgbClr val="000000"/>
              </a:solidFill>
              <a:latin typeface="Montserrat"/>
              <a:ea typeface="Montserrat"/>
              <a:cs typeface="Montserrat"/>
              <a:sym typeface="Montserrat"/>
            </a:endParaRPr>
          </a:p>
        </p:txBody>
      </p:sp>
      <p:pic>
        <p:nvPicPr>
          <p:cNvPr id="151" name="Google Shape;151;p20"/>
          <p:cNvPicPr preferRelativeResize="0"/>
          <p:nvPr/>
        </p:nvPicPr>
        <p:blipFill>
          <a:blip r:embed="rId3">
            <a:alphaModFix/>
          </a:blip>
          <a:stretch>
            <a:fillRect/>
          </a:stretch>
        </p:blipFill>
        <p:spPr>
          <a:xfrm>
            <a:off x="152400" y="1761750"/>
            <a:ext cx="8839200" cy="3103050"/>
          </a:xfrm>
          <a:prstGeom prst="rect">
            <a:avLst/>
          </a:prstGeom>
          <a:noFill/>
          <a:ln>
            <a:noFill/>
          </a:ln>
        </p:spPr>
      </p:pic>
      <p:pic>
        <p:nvPicPr>
          <p:cNvPr id="152" name="Google Shape;152;p20"/>
          <p:cNvPicPr preferRelativeResize="0"/>
          <p:nvPr/>
        </p:nvPicPr>
        <p:blipFill>
          <a:blip r:embed="rId4">
            <a:alphaModFix/>
          </a:blip>
          <a:stretch>
            <a:fillRect/>
          </a:stretch>
        </p:blipFill>
        <p:spPr>
          <a:xfrm>
            <a:off x="6803936" y="890200"/>
            <a:ext cx="2127539" cy="1733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765625" y="573025"/>
            <a:ext cx="6785700" cy="558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Positive Reviews</a:t>
            </a:r>
            <a:endParaRPr>
              <a:latin typeface="Montserrat"/>
              <a:ea typeface="Montserrat"/>
              <a:cs typeface="Montserrat"/>
              <a:sym typeface="Montserrat"/>
            </a:endParaRPr>
          </a:p>
        </p:txBody>
      </p:sp>
      <p:pic>
        <p:nvPicPr>
          <p:cNvPr id="158" name="Google Shape;158;p21"/>
          <p:cNvPicPr preferRelativeResize="0"/>
          <p:nvPr/>
        </p:nvPicPr>
        <p:blipFill>
          <a:blip r:embed="rId3">
            <a:alphaModFix/>
          </a:blip>
          <a:stretch>
            <a:fillRect/>
          </a:stretch>
        </p:blipFill>
        <p:spPr>
          <a:xfrm>
            <a:off x="802775" y="1131325"/>
            <a:ext cx="7276025" cy="3762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